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1" r:id="rId4"/>
    <p:sldId id="258" r:id="rId5"/>
    <p:sldId id="262" r:id="rId6"/>
    <p:sldId id="264" r:id="rId7"/>
    <p:sldId id="272" r:id="rId8"/>
    <p:sldId id="280" r:id="rId9"/>
    <p:sldId id="265" r:id="rId10"/>
    <p:sldId id="268" r:id="rId11"/>
    <p:sldId id="269" r:id="rId12"/>
    <p:sldId id="270" r:id="rId13"/>
    <p:sldId id="271" r:id="rId14"/>
    <p:sldId id="267" r:id="rId15"/>
    <p:sldId id="266" r:id="rId16"/>
    <p:sldId id="282" r:id="rId17"/>
    <p:sldId id="283" r:id="rId18"/>
    <p:sldId id="285" r:id="rId19"/>
    <p:sldId id="286" r:id="rId20"/>
    <p:sldId id="287" r:id="rId21"/>
    <p:sldId id="284" r:id="rId22"/>
    <p:sldId id="288" r:id="rId23"/>
    <p:sldId id="275" r:id="rId24"/>
    <p:sldId id="276" r:id="rId25"/>
    <p:sldId id="277" r:id="rId26"/>
    <p:sldId id="278" r:id="rId27"/>
    <p:sldId id="279" r:id="rId28"/>
    <p:sldId id="281" r:id="rId29"/>
    <p:sldId id="26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9" autoAdjust="0"/>
    <p:restoredTop sz="94660"/>
  </p:normalViewPr>
  <p:slideViewPr>
    <p:cSldViewPr snapToGrid="0">
      <p:cViewPr varScale="1">
        <p:scale>
          <a:sx n="89" d="100"/>
          <a:sy n="89" d="100"/>
        </p:scale>
        <p:origin x="3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lt-LT"/>
              <a:t>Religious affiliations in 2017</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tx>
            <c:strRef>
              <c:f>Lapas1!$B$1</c:f>
              <c:strCache>
                <c:ptCount val="1"/>
                <c:pt idx="0">
                  <c:v>1 seka</c:v>
                </c:pt>
              </c:strCache>
            </c:strRef>
          </c:tx>
          <c:spPr>
            <a:gradFill rotWithShape="1">
              <a:gsLst>
                <a:gs pos="0">
                  <a:schemeClr val="accent4">
                    <a:tint val="67000"/>
                    <a:satMod val="105000"/>
                    <a:lumMod val="110000"/>
                  </a:schemeClr>
                </a:gs>
                <a:gs pos="50000">
                  <a:schemeClr val="accent4">
                    <a:tint val="73000"/>
                    <a:satMod val="103000"/>
                    <a:lumMod val="105000"/>
                  </a:schemeClr>
                </a:gs>
                <a:gs pos="100000">
                  <a:schemeClr val="accent4">
                    <a:tint val="81000"/>
                    <a:satMod val="109000"/>
                    <a:lumMod val="105000"/>
                  </a:schemeClr>
                </a:gs>
              </a:gsLst>
              <a:lin ang="5400000" scaled="0"/>
            </a:gradFill>
            <a:ln w="9525" cap="flat" cmpd="sng" algn="ctr">
              <a:solidFill>
                <a:schemeClr val="accent4">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50000"/>
                        <a:lumOff val="50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Lapas1!$A$2:$A$5</c:f>
              <c:strCache>
                <c:ptCount val="4"/>
                <c:pt idx="0">
                  <c:v>Shinto</c:v>
                </c:pt>
                <c:pt idx="1">
                  <c:v>Buddhism</c:v>
                </c:pt>
                <c:pt idx="2">
                  <c:v>Christianity</c:v>
                </c:pt>
                <c:pt idx="3">
                  <c:v>Others</c:v>
                </c:pt>
              </c:strCache>
            </c:strRef>
          </c:cat>
          <c:val>
            <c:numRef>
              <c:f>Lapas1!$B$2:$B$5</c:f>
              <c:numCache>
                <c:formatCode>0.0%</c:formatCode>
                <c:ptCount val="4"/>
                <c:pt idx="0">
                  <c:v>0.79200000000000004</c:v>
                </c:pt>
                <c:pt idx="1">
                  <c:v>0.66800000000000004</c:v>
                </c:pt>
                <c:pt idx="2">
                  <c:v>1.4999999999999999E-2</c:v>
                </c:pt>
                <c:pt idx="3">
                  <c:v>7.0999999999999994E-2</c:v>
                </c:pt>
              </c:numCache>
            </c:numRef>
          </c:val>
          <c:extLst>
            <c:ext xmlns:c16="http://schemas.microsoft.com/office/drawing/2014/chart" uri="{C3380CC4-5D6E-409C-BE32-E72D297353CC}">
              <c16:uniqueId val="{00000000-6331-4617-A13E-F3416125DE0A}"/>
            </c:ext>
          </c:extLst>
        </c:ser>
        <c:dLbls>
          <c:dLblPos val="inEnd"/>
          <c:showLegendKey val="0"/>
          <c:showVal val="1"/>
          <c:showCatName val="0"/>
          <c:showSerName val="0"/>
          <c:showPercent val="0"/>
          <c:showBubbleSize val="0"/>
        </c:dLbls>
        <c:gapWidth val="100"/>
        <c:overlap val="-24"/>
        <c:axId val="1387394223"/>
        <c:axId val="1386782703"/>
      </c:barChart>
      <c:catAx>
        <c:axId val="138739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386782703"/>
        <c:crosses val="autoZero"/>
        <c:auto val="1"/>
        <c:lblAlgn val="ctr"/>
        <c:lblOffset val="100"/>
        <c:noMultiLvlLbl val="0"/>
      </c:catAx>
      <c:valAx>
        <c:axId val="138678270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387394223"/>
        <c:crosses val="autoZero"/>
        <c:crossBetween val="between"/>
        <c:majorUnit val="0.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3/26/2019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3/26/2019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3/26/2019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3/26/2019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3/26/2019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3/26/2019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3/26/2019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3/26/2019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3/26/2019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Battle_of_Amami-%C5%8Cshima" TargetMode="External"/><Relationship Id="rId3" Type="http://schemas.openxmlformats.org/officeDocument/2006/relationships/hyperlink" Target="https://en.wikipedia.org/wiki/Siberian_Intervention" TargetMode="External"/><Relationship Id="rId7" Type="http://schemas.openxmlformats.org/officeDocument/2006/relationships/hyperlink" Target="https://en.wikipedia.org/wiki/World_War_II" TargetMode="External"/><Relationship Id="rId2" Type="http://schemas.openxmlformats.org/officeDocument/2006/relationships/hyperlink" Target="https://en.wikipedia.org/wiki/World_War_I" TargetMode="External"/><Relationship Id="rId1" Type="http://schemas.openxmlformats.org/officeDocument/2006/relationships/slideLayout" Target="../slideLayouts/slideLayout2.xml"/><Relationship Id="rId6" Type="http://schemas.openxmlformats.org/officeDocument/2006/relationships/hyperlink" Target="https://en.wikipedia.org/wiki/Japanese_invasion_of_French_Indochina" TargetMode="External"/><Relationship Id="rId11" Type="http://schemas.openxmlformats.org/officeDocument/2006/relationships/image" Target="../media/image11.jpeg"/><Relationship Id="rId5" Type="http://schemas.openxmlformats.org/officeDocument/2006/relationships/hyperlink" Target="https://en.wikipedia.org/wiki/Second_Sino-Japanese_War" TargetMode="External"/><Relationship Id="rId10" Type="http://schemas.openxmlformats.org/officeDocument/2006/relationships/hyperlink" Target="https://en.wikipedia.org/wiki/Operation_Ocean_Shield" TargetMode="External"/><Relationship Id="rId4" Type="http://schemas.openxmlformats.org/officeDocument/2006/relationships/hyperlink" Target="https://en.wikipedia.org/wiki/Japanese_invasion_of_Manchuria" TargetMode="External"/><Relationship Id="rId9" Type="http://schemas.openxmlformats.org/officeDocument/2006/relationships/hyperlink" Target="https://en.wikipedia.org/wiki/Iraq_War"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radingeconomics.com/japan/population" TargetMode="External"/><Relationship Id="rId7" Type="http://schemas.openxmlformats.org/officeDocument/2006/relationships/hyperlink" Target="https://en.wikipedia.org/wiki/List_of_earthquakes_in_Japan" TargetMode="External"/><Relationship Id="rId2" Type="http://schemas.openxmlformats.org/officeDocument/2006/relationships/hyperlink" Target="https://www.worldatlas.com/as/jp/where-is-japan.html" TargetMode="External"/><Relationship Id="rId1" Type="http://schemas.openxmlformats.org/officeDocument/2006/relationships/slideLayout" Target="../slideLayouts/slideLayout2.xml"/><Relationship Id="rId6" Type="http://schemas.openxmlformats.org/officeDocument/2006/relationships/hyperlink" Target="https://www.elist10.com/top-10-natural-disasters-in-japanese-history/" TargetMode="External"/><Relationship Id="rId5" Type="http://schemas.openxmlformats.org/officeDocument/2006/relationships/hyperlink" Target="https://www.statravel.com/japan-climate.htm" TargetMode="External"/><Relationship Id="rId4" Type="http://schemas.openxmlformats.org/officeDocument/2006/relationships/hyperlink" Target="http://www.worldometers.info/world-population/japan-popula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65713" y="1208314"/>
            <a:ext cx="5932715" cy="2550753"/>
          </a:xfrm>
        </p:spPr>
        <p:txBody>
          <a:bodyPr/>
          <a:lstStyle/>
          <a:p>
            <a:r>
              <a:rPr lang="ja-JP" altLang="en-US" dirty="0"/>
              <a:t>日本</a:t>
            </a:r>
            <a:r>
              <a:rPr lang="lt-LT" dirty="0"/>
              <a:t/>
            </a:r>
            <a:br>
              <a:rPr lang="lt-LT" dirty="0"/>
            </a:br>
            <a:r>
              <a:rPr lang="en-US" dirty="0"/>
              <a:t>JAPAN</a:t>
            </a:r>
          </a:p>
        </p:txBody>
      </p:sp>
      <p:sp>
        <p:nvSpPr>
          <p:cNvPr id="3" name="Subtitle 2"/>
          <p:cNvSpPr>
            <a:spLocks noGrp="1"/>
          </p:cNvSpPr>
          <p:nvPr>
            <p:ph type="subTitle" idx="1"/>
          </p:nvPr>
        </p:nvSpPr>
        <p:spPr/>
        <p:txBody>
          <a:bodyPr>
            <a:normAutofit lnSpcReduction="10000"/>
          </a:bodyPr>
          <a:lstStyle/>
          <a:p>
            <a:r>
              <a:rPr lang="en-US" dirty="0"/>
              <a:t>Created by pi18e student</a:t>
            </a:r>
          </a:p>
          <a:p>
            <a:r>
              <a:rPr lang="en-US" dirty="0"/>
              <a:t>D</a:t>
            </a:r>
            <a:r>
              <a:rPr lang="lt-LT" dirty="0"/>
              <a:t>žiugas pečiulevičius</a:t>
            </a:r>
            <a:endParaRPr lang="en-US" dirty="0"/>
          </a:p>
        </p:txBody>
      </p:sp>
      <p:sp>
        <p:nvSpPr>
          <p:cNvPr id="6" name="Rectangle 5"/>
          <p:cNvSpPr/>
          <p:nvPr/>
        </p:nvSpPr>
        <p:spPr>
          <a:xfrm>
            <a:off x="5262163" y="3819255"/>
            <a:ext cx="1951135" cy="1323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511" y="3909092"/>
            <a:ext cx="1760437" cy="1173166"/>
          </a:xfrm>
          <a:prstGeom prst="rect">
            <a:avLst/>
          </a:prstGeom>
        </p:spPr>
      </p:pic>
    </p:spTree>
    <p:extLst>
      <p:ext uri="{BB962C8B-B14F-4D97-AF65-F5344CB8AC3E}">
        <p14:creationId xmlns:p14="http://schemas.microsoft.com/office/powerpoint/2010/main" val="309999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ADBEE4B-345B-43A2-A8C5-51C6F8265EB1}"/>
              </a:ext>
            </a:extLst>
          </p:cNvPr>
          <p:cNvSpPr>
            <a:spLocks noGrp="1"/>
          </p:cNvSpPr>
          <p:nvPr>
            <p:ph type="title"/>
          </p:nvPr>
        </p:nvSpPr>
        <p:spPr/>
        <p:txBody>
          <a:bodyPr/>
          <a:lstStyle/>
          <a:p>
            <a:pPr algn="ctr"/>
            <a:r>
              <a:rPr lang="en-US" dirty="0" smtClean="0"/>
              <a:t>SOCIAL DISASTERS</a:t>
            </a:r>
            <a:br>
              <a:rPr lang="en-US" dirty="0" smtClean="0"/>
            </a:br>
            <a:r>
              <a:rPr lang="lt-LT" dirty="0" smtClean="0"/>
              <a:t>Riots</a:t>
            </a:r>
            <a:endParaRPr lang="lt-LT" dirty="0"/>
          </a:p>
        </p:txBody>
      </p:sp>
      <p:sp>
        <p:nvSpPr>
          <p:cNvPr id="3" name="Turinio vietos rezervavimo ženklas 2">
            <a:extLst>
              <a:ext uri="{FF2B5EF4-FFF2-40B4-BE49-F238E27FC236}">
                <a16:creationId xmlns:a16="http://schemas.microsoft.com/office/drawing/2014/main" id="{F10897A3-C593-4ECE-9A44-3CCE892420D7}"/>
              </a:ext>
            </a:extLst>
          </p:cNvPr>
          <p:cNvSpPr>
            <a:spLocks noGrp="1"/>
          </p:cNvSpPr>
          <p:nvPr>
            <p:ph idx="1"/>
          </p:nvPr>
        </p:nvSpPr>
        <p:spPr>
          <a:xfrm>
            <a:off x="1440611" y="2286001"/>
            <a:ext cx="4166560" cy="3593591"/>
          </a:xfrm>
        </p:spPr>
        <p:txBody>
          <a:bodyPr>
            <a:normAutofit fontScale="70000" lnSpcReduction="20000"/>
          </a:bodyPr>
          <a:lstStyle/>
          <a:p>
            <a:pPr algn="just"/>
            <a:r>
              <a:rPr lang="lt-LT" sz="2400" dirty="0" err="1">
                <a:latin typeface="Times New Roman" panose="02020603050405020304" pitchFamily="18" charset="0"/>
                <a:cs typeface="Times New Roman" panose="02020603050405020304" pitchFamily="18" charset="0"/>
              </a:rPr>
              <a:t>The</a:t>
            </a:r>
            <a:r>
              <a:rPr lang="lt-LT" sz="2400" dirty="0">
                <a:latin typeface="Times New Roman" panose="02020603050405020304" pitchFamily="18" charset="0"/>
                <a:cs typeface="Times New Roman" panose="02020603050405020304" pitchFamily="18" charset="0"/>
              </a:rPr>
              <a:t> </a:t>
            </a:r>
            <a:r>
              <a:rPr lang="lt-LT" sz="2400" b="1" dirty="0">
                <a:latin typeface="Times New Roman" panose="02020603050405020304" pitchFamily="18" charset="0"/>
                <a:cs typeface="Times New Roman" panose="02020603050405020304" pitchFamily="18" charset="0"/>
              </a:rPr>
              <a:t>Era </a:t>
            </a:r>
            <a:r>
              <a:rPr lang="lt-LT" sz="2400" b="1" dirty="0" err="1">
                <a:latin typeface="Times New Roman" panose="02020603050405020304" pitchFamily="18" charset="0"/>
                <a:cs typeface="Times New Roman" panose="02020603050405020304" pitchFamily="18" charset="0"/>
              </a:rPr>
              <a:t>of</a:t>
            </a:r>
            <a:r>
              <a:rPr lang="lt-LT" sz="2400" b="1" dirty="0">
                <a:latin typeface="Times New Roman" panose="02020603050405020304" pitchFamily="18" charset="0"/>
                <a:cs typeface="Times New Roman" panose="02020603050405020304" pitchFamily="18" charset="0"/>
              </a:rPr>
              <a:t> </a:t>
            </a:r>
            <a:r>
              <a:rPr lang="lt-LT" sz="2400" b="1" dirty="0" err="1">
                <a:latin typeface="Times New Roman" panose="02020603050405020304" pitchFamily="18" charset="0"/>
                <a:cs typeface="Times New Roman" panose="02020603050405020304" pitchFamily="18" charset="0"/>
              </a:rPr>
              <a:t>Popular</a:t>
            </a:r>
            <a:r>
              <a:rPr lang="lt-LT" sz="2400" b="1" dirty="0">
                <a:latin typeface="Times New Roman" panose="02020603050405020304" pitchFamily="18" charset="0"/>
                <a:cs typeface="Times New Roman" panose="02020603050405020304" pitchFamily="18" charset="0"/>
              </a:rPr>
              <a:t> </a:t>
            </a:r>
            <a:r>
              <a:rPr lang="lt-LT" sz="2400" b="1" dirty="0" err="1">
                <a:latin typeface="Times New Roman" panose="02020603050405020304" pitchFamily="18" charset="0"/>
                <a:cs typeface="Times New Roman" panose="02020603050405020304" pitchFamily="18" charset="0"/>
              </a:rPr>
              <a:t>Violence</a:t>
            </a:r>
            <a:r>
              <a:rPr lang="lt-LT" sz="2400" b="1"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is</a:t>
            </a:r>
            <a:r>
              <a:rPr lang="lt-LT" sz="2400" dirty="0">
                <a:latin typeface="Times New Roman" panose="02020603050405020304" pitchFamily="18" charset="0"/>
                <a:cs typeface="Times New Roman" panose="02020603050405020304" pitchFamily="18" charset="0"/>
              </a:rPr>
              <a:t> a </a:t>
            </a:r>
            <a:r>
              <a:rPr lang="lt-LT" sz="2400" dirty="0" err="1">
                <a:latin typeface="Times New Roman" panose="02020603050405020304" pitchFamily="18" charset="0"/>
                <a:cs typeface="Times New Roman" panose="02020603050405020304" pitchFamily="18" charset="0"/>
              </a:rPr>
              <a:t>period</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of</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modern</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Japanese</a:t>
            </a:r>
            <a:r>
              <a:rPr lang="lt-LT" sz="2400" dirty="0">
                <a:latin typeface="Times New Roman" panose="02020603050405020304" pitchFamily="18" charset="0"/>
                <a:cs typeface="Times New Roman" panose="02020603050405020304" pitchFamily="18" charset="0"/>
              </a:rPr>
              <a:t> history </a:t>
            </a:r>
            <a:r>
              <a:rPr lang="lt-LT" sz="2400" dirty="0" err="1">
                <a:latin typeface="Times New Roman" panose="02020603050405020304" pitchFamily="18" charset="0"/>
                <a:cs typeface="Times New Roman" panose="02020603050405020304" pitchFamily="18" charset="0"/>
              </a:rPr>
              <a:t>from</a:t>
            </a:r>
            <a:r>
              <a:rPr lang="lt-LT" sz="2400" dirty="0">
                <a:latin typeface="Times New Roman" panose="02020603050405020304" pitchFamily="18" charset="0"/>
                <a:cs typeface="Times New Roman" panose="02020603050405020304" pitchFamily="18" charset="0"/>
              </a:rPr>
              <a:t> 1905–1918 </a:t>
            </a:r>
            <a:r>
              <a:rPr lang="lt-LT" sz="2400" dirty="0" err="1">
                <a:latin typeface="Times New Roman" panose="02020603050405020304" pitchFamily="18" charset="0"/>
                <a:cs typeface="Times New Roman" panose="02020603050405020304" pitchFamily="18" charset="0"/>
              </a:rPr>
              <a:t>that</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consisted</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of</a:t>
            </a:r>
            <a:r>
              <a:rPr lang="lt-LT" sz="2400" dirty="0">
                <a:latin typeface="Times New Roman" panose="02020603050405020304" pitchFamily="18" charset="0"/>
                <a:cs typeface="Times New Roman" panose="02020603050405020304" pitchFamily="18" charset="0"/>
              </a:rPr>
              <a:t> a </a:t>
            </a:r>
            <a:r>
              <a:rPr lang="lt-LT" sz="2400" dirty="0" err="1">
                <a:latin typeface="Times New Roman" panose="02020603050405020304" pitchFamily="18" charset="0"/>
                <a:cs typeface="Times New Roman" panose="02020603050405020304" pitchFamily="18" charset="0"/>
              </a:rPr>
              <a:t>series</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of</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violent</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protests</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nine</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different</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riots</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in</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Tokyo</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alone</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The</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period</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is</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considered</a:t>
            </a:r>
            <a:r>
              <a:rPr lang="lt-LT" sz="2400" dirty="0">
                <a:latin typeface="Times New Roman" panose="02020603050405020304" pitchFamily="18" charset="0"/>
                <a:cs typeface="Times New Roman" panose="02020603050405020304" pitchFamily="18" charset="0"/>
              </a:rPr>
              <a:t> to </a:t>
            </a:r>
            <a:r>
              <a:rPr lang="lt-LT" sz="2400" dirty="0" err="1">
                <a:latin typeface="Times New Roman" panose="02020603050405020304" pitchFamily="18" charset="0"/>
                <a:cs typeface="Times New Roman" panose="02020603050405020304" pitchFamily="18" charset="0"/>
              </a:rPr>
              <a:t>have</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started</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after</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the</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Hibiya</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Incendiary</a:t>
            </a:r>
            <a:r>
              <a:rPr lang="lt-LT" sz="2400" dirty="0">
                <a:latin typeface="Times New Roman" panose="02020603050405020304" pitchFamily="18" charset="0"/>
                <a:cs typeface="Times New Roman" panose="02020603050405020304" pitchFamily="18" charset="0"/>
              </a:rPr>
              <a:t> Incident </a:t>
            </a:r>
            <a:r>
              <a:rPr lang="lt-LT" sz="2400" dirty="0" err="1">
                <a:latin typeface="Times New Roman" panose="02020603050405020304" pitchFamily="18" charset="0"/>
                <a:cs typeface="Times New Roman" panose="02020603050405020304" pitchFamily="18" charset="0"/>
              </a:rPr>
              <a:t>and</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culminated</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in</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the</a:t>
            </a:r>
            <a:r>
              <a:rPr lang="lt-LT" sz="2400" dirty="0">
                <a:latin typeface="Times New Roman" panose="02020603050405020304" pitchFamily="18" charset="0"/>
                <a:cs typeface="Times New Roman" panose="02020603050405020304" pitchFamily="18" charset="0"/>
              </a:rPr>
              <a:t> Rice </a:t>
            </a:r>
            <a:r>
              <a:rPr lang="lt-LT" sz="2400" dirty="0" err="1">
                <a:latin typeface="Times New Roman" panose="02020603050405020304" pitchFamily="18" charset="0"/>
                <a:cs typeface="Times New Roman" panose="02020603050405020304" pitchFamily="18" charset="0"/>
              </a:rPr>
              <a:t>riots</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of</a:t>
            </a:r>
            <a:r>
              <a:rPr lang="lt-LT" sz="2400" dirty="0">
                <a:latin typeface="Times New Roman" panose="02020603050405020304" pitchFamily="18" charset="0"/>
                <a:cs typeface="Times New Roman" panose="02020603050405020304" pitchFamily="18" charset="0"/>
              </a:rPr>
              <a:t> 1918.</a:t>
            </a:r>
          </a:p>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Kakitsu uprising </a:t>
            </a:r>
            <a:r>
              <a:rPr lang="en-US" sz="2400" dirty="0">
                <a:latin typeface="Times New Roman" panose="02020603050405020304" pitchFamily="18" charset="0"/>
                <a:cs typeface="Times New Roman" panose="02020603050405020304" pitchFamily="18" charset="0"/>
              </a:rPr>
              <a:t>was a peasant uprising demanding debt cancellation that occurred in 1441, the 1st year of Kakitsu, in Kyoto and surrounding areas such as Ōmi Province</a:t>
            </a:r>
            <a:r>
              <a:rPr lang="lt-LT" sz="2400" dirty="0">
                <a:latin typeface="Times New Roman" panose="02020603050405020304" pitchFamily="18" charset="0"/>
                <a:cs typeface="Times New Roman" panose="02020603050405020304" pitchFamily="18" charset="0"/>
              </a:rPr>
              <a:t>.</a:t>
            </a:r>
          </a:p>
        </p:txBody>
      </p:sp>
      <p:pic>
        <p:nvPicPr>
          <p:cNvPr id="5122" name="Picture 2" descr="Image result for japan ri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48" y="1874516"/>
            <a:ext cx="5696563" cy="423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60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206C6D1-71C9-4B55-AE3A-69957BEABE84}"/>
              </a:ext>
            </a:extLst>
          </p:cNvPr>
          <p:cNvSpPr>
            <a:spLocks noGrp="1"/>
          </p:cNvSpPr>
          <p:nvPr>
            <p:ph type="title"/>
          </p:nvPr>
        </p:nvSpPr>
        <p:spPr/>
        <p:txBody>
          <a:bodyPr/>
          <a:lstStyle/>
          <a:p>
            <a:pPr algn="ctr"/>
            <a:r>
              <a:rPr lang="en-US" dirty="0"/>
              <a:t>SOCIAL DISASTERS</a:t>
            </a:r>
            <a:br>
              <a:rPr lang="en-US" dirty="0"/>
            </a:br>
            <a:r>
              <a:rPr lang="lt-LT" dirty="0" smtClean="0"/>
              <a:t>riots</a:t>
            </a:r>
            <a:endParaRPr lang="lt-LT" dirty="0"/>
          </a:p>
        </p:txBody>
      </p:sp>
      <p:sp>
        <p:nvSpPr>
          <p:cNvPr id="3" name="Turinio vietos rezervavimo ženklas 2">
            <a:extLst>
              <a:ext uri="{FF2B5EF4-FFF2-40B4-BE49-F238E27FC236}">
                <a16:creationId xmlns:a16="http://schemas.microsoft.com/office/drawing/2014/main" id="{6668A6CF-1D08-4835-8A51-31D6874ED8F4}"/>
              </a:ext>
            </a:extLst>
          </p:cNvPr>
          <p:cNvSpPr>
            <a:spLocks noGrp="1"/>
          </p:cNvSpPr>
          <p:nvPr>
            <p:ph idx="1"/>
          </p:nvPr>
        </p:nvSpPr>
        <p:spPr>
          <a:xfrm>
            <a:off x="6711352" y="2286001"/>
            <a:ext cx="4718648" cy="3593591"/>
          </a:xfrm>
        </p:spPr>
        <p:txBody>
          <a:bodyPr>
            <a:normAutofit fontScale="77500" lnSpcReduction="20000"/>
          </a:bodyPr>
          <a:lstStyle/>
          <a:p>
            <a:pPr algn="just"/>
            <a:r>
              <a:rPr lang="en-US" sz="2400" dirty="0">
                <a:latin typeface="Times New Roman" panose="02020603050405020304" pitchFamily="18" charset="0"/>
                <a:cs typeface="Times New Roman" panose="02020603050405020304" pitchFamily="18" charset="0"/>
              </a:rPr>
              <a:t>The Koza riot was a violent and spontaneous protest against the US military presence in Okinawa, which occurred on the night of December 20, 1970, into the morning of the following day. Roughly 5,000 Okinawans clashed with roughly 700 American MPs in an event which has been regarded as symbolic of Okinawan anger against 25 years of US military occupation. In the riot, approximately 60 Americans were injured, 80 cars were burned, and several buildings on Kadena Air Base were destroyed or heavily damaged.</a:t>
            </a:r>
            <a:endParaRPr lang="lt-LT" sz="2400" dirty="0">
              <a:latin typeface="Times New Roman" panose="02020603050405020304" pitchFamily="18" charset="0"/>
              <a:cs typeface="Times New Roman" panose="02020603050405020304" pitchFamily="18" charset="0"/>
            </a:endParaRPr>
          </a:p>
        </p:txBody>
      </p:sp>
      <p:pic>
        <p:nvPicPr>
          <p:cNvPr id="6146" name="Picture 2" descr="Image result for japan ri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1874517"/>
            <a:ext cx="5306098" cy="35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84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655408A-AE51-4A7A-AB2A-5F6A81254E9F}"/>
              </a:ext>
            </a:extLst>
          </p:cNvPr>
          <p:cNvSpPr>
            <a:spLocks noGrp="1"/>
          </p:cNvSpPr>
          <p:nvPr>
            <p:ph type="title"/>
          </p:nvPr>
        </p:nvSpPr>
        <p:spPr/>
        <p:txBody>
          <a:bodyPr/>
          <a:lstStyle/>
          <a:p>
            <a:pPr algn="ctr"/>
            <a:r>
              <a:rPr lang="en-US" dirty="0"/>
              <a:t>SOCIAL DISASTERS</a:t>
            </a:r>
            <a:br>
              <a:rPr lang="en-US" dirty="0"/>
            </a:br>
            <a:r>
              <a:rPr lang="lt-LT" dirty="0" smtClean="0"/>
              <a:t>riots</a:t>
            </a:r>
            <a:endParaRPr lang="lt-LT" dirty="0"/>
          </a:p>
        </p:txBody>
      </p:sp>
      <p:sp>
        <p:nvSpPr>
          <p:cNvPr id="3" name="Turinio vietos rezervavimo ženklas 2">
            <a:extLst>
              <a:ext uri="{FF2B5EF4-FFF2-40B4-BE49-F238E27FC236}">
                <a16:creationId xmlns:a16="http://schemas.microsoft.com/office/drawing/2014/main" id="{1CF9D9E5-A0D9-4907-B3E5-C07B03422A5E}"/>
              </a:ext>
            </a:extLst>
          </p:cNvPr>
          <p:cNvSpPr>
            <a:spLocks noGrp="1"/>
          </p:cNvSpPr>
          <p:nvPr>
            <p:ph idx="1"/>
          </p:nvPr>
        </p:nvSpPr>
        <p:spPr>
          <a:xfrm>
            <a:off x="1432833" y="1874517"/>
            <a:ext cx="4631537" cy="4189614"/>
          </a:xfrm>
        </p:spPr>
        <p:txBody>
          <a:bodyPr>
            <a:normAutofit fontScale="62500" lnSpcReduction="20000"/>
          </a:bodyPr>
          <a:lstStyle/>
          <a:p>
            <a:pPr algn="just"/>
            <a:r>
              <a:rPr lang="en-US" sz="2400" dirty="0">
                <a:latin typeface="Times New Roman" panose="02020603050405020304" pitchFamily="18" charset="0"/>
                <a:cs typeface="Times New Roman" panose="02020603050405020304" pitchFamily="18" charset="0"/>
              </a:rPr>
              <a:t>The Nagasaki incident, also known as the Nagasaki―Qing Navy Incident, was a riot involving Chinese Beiyang Fleet sailors in Nagasaki.</a:t>
            </a:r>
            <a:endParaRPr lang="lt-LT"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rice riots of 1918  were a series of popular disturbances that erupted throughout Japan from July to September 1918, which brought about the collapse of the Terauchi Masatake administration.</a:t>
            </a:r>
            <a:endParaRPr lang="lt-LT"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Shōchō uprising  was one of the many armed rebellions in Japan during the Muromachi Period and the first launched by the peasants. It occurred between August and September of the year 1428, which in the old Japanese calendar was the 1st year of Shōchō, and is also known as the Shōchō no Tokusei Ikki, the Shocho debt cancellation revolt.</a:t>
            </a:r>
            <a:endParaRPr lang="lt-LT" sz="2400" dirty="0">
              <a:latin typeface="Times New Roman" panose="02020603050405020304" pitchFamily="18" charset="0"/>
              <a:cs typeface="Times New Roman" panose="02020603050405020304" pitchFamily="18" charset="0"/>
            </a:endParaRPr>
          </a:p>
        </p:txBody>
      </p:sp>
      <p:pic>
        <p:nvPicPr>
          <p:cNvPr id="7170" name="Picture 2" descr="Image result for The ShÅchÅ  ri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6731" y="1874517"/>
            <a:ext cx="4443269" cy="3128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738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B931BCB-A249-4EAA-94E9-6E3B3A4DFE43}"/>
              </a:ext>
            </a:extLst>
          </p:cNvPr>
          <p:cNvSpPr>
            <a:spLocks noGrp="1"/>
          </p:cNvSpPr>
          <p:nvPr>
            <p:ph type="title"/>
          </p:nvPr>
        </p:nvSpPr>
        <p:spPr/>
        <p:txBody>
          <a:bodyPr/>
          <a:lstStyle/>
          <a:p>
            <a:pPr algn="ctr"/>
            <a:r>
              <a:rPr lang="en-US" dirty="0"/>
              <a:t>SOCIAL DISASTERS</a:t>
            </a:r>
            <a:br>
              <a:rPr lang="en-US" dirty="0"/>
            </a:br>
            <a:r>
              <a:rPr lang="lt-LT" dirty="0" smtClean="0"/>
              <a:t>wars</a:t>
            </a:r>
            <a:endParaRPr lang="lt-LT" dirty="0"/>
          </a:p>
        </p:txBody>
      </p:sp>
      <p:sp>
        <p:nvSpPr>
          <p:cNvPr id="3" name="Turinio vietos rezervavimo ženklas 2">
            <a:extLst>
              <a:ext uri="{FF2B5EF4-FFF2-40B4-BE49-F238E27FC236}">
                <a16:creationId xmlns:a16="http://schemas.microsoft.com/office/drawing/2014/main" id="{A8789736-C68D-4D91-9A24-4301689FA1E3}"/>
              </a:ext>
            </a:extLst>
          </p:cNvPr>
          <p:cNvSpPr>
            <a:spLocks noGrp="1"/>
          </p:cNvSpPr>
          <p:nvPr>
            <p:ph idx="1"/>
          </p:nvPr>
        </p:nvSpPr>
        <p:spPr/>
        <p:txBody>
          <a:bodyPr>
            <a:normAutofit fontScale="92500" lnSpcReduction="10000"/>
          </a:bodyPr>
          <a:lstStyle/>
          <a:p>
            <a:r>
              <a:rPr lang="en-US" dirty="0" smtClean="0">
                <a:hlinkClick r:id="rId2" tooltip="World War I"/>
              </a:rPr>
              <a:t>WORLD WAR I</a:t>
            </a:r>
            <a:r>
              <a:rPr lang="en-US" dirty="0" smtClean="0"/>
              <a:t> (1914–1918)</a:t>
            </a:r>
          </a:p>
          <a:p>
            <a:r>
              <a:rPr lang="en-US" dirty="0">
                <a:hlinkClick r:id="rId3" tooltip="Siberian Intervention"/>
              </a:rPr>
              <a:t>Siberian </a:t>
            </a:r>
            <a:r>
              <a:rPr lang="en-US" dirty="0" smtClean="0">
                <a:hlinkClick r:id="rId3" tooltip="Siberian Intervention"/>
              </a:rPr>
              <a:t>Intervention</a:t>
            </a:r>
            <a:r>
              <a:rPr lang="en-US" dirty="0" smtClean="0"/>
              <a:t> (1918–1922)</a:t>
            </a:r>
          </a:p>
          <a:p>
            <a:r>
              <a:rPr lang="en-US" dirty="0">
                <a:hlinkClick r:id="rId4" tooltip="Japanese invasion of Manchuria"/>
              </a:rPr>
              <a:t>Japanese invasion of </a:t>
            </a:r>
            <a:r>
              <a:rPr lang="en-US" dirty="0" smtClean="0">
                <a:hlinkClick r:id="rId4" tooltip="Japanese invasion of Manchuria"/>
              </a:rPr>
              <a:t>Manchuria</a:t>
            </a:r>
            <a:r>
              <a:rPr lang="en-US" dirty="0" smtClean="0"/>
              <a:t> (1931–1932)</a:t>
            </a:r>
          </a:p>
          <a:p>
            <a:r>
              <a:rPr lang="en-US" dirty="0">
                <a:hlinkClick r:id="rId5" tooltip="Second Sino-Japanese War"/>
              </a:rPr>
              <a:t>Second Sino-Japanese </a:t>
            </a:r>
            <a:r>
              <a:rPr lang="en-US" dirty="0" smtClean="0">
                <a:hlinkClick r:id="rId5" tooltip="Second Sino-Japanese War"/>
              </a:rPr>
              <a:t>War</a:t>
            </a:r>
            <a:r>
              <a:rPr lang="en-US" dirty="0" smtClean="0"/>
              <a:t> (1937–1945)</a:t>
            </a:r>
          </a:p>
          <a:p>
            <a:r>
              <a:rPr lang="en-US" dirty="0">
                <a:hlinkClick r:id="rId6" tooltip="Japanese invasion of French Indochina"/>
              </a:rPr>
              <a:t>Invasion of French </a:t>
            </a:r>
            <a:r>
              <a:rPr lang="en-US" dirty="0" smtClean="0">
                <a:hlinkClick r:id="rId6" tooltip="Japanese invasion of French Indochina"/>
              </a:rPr>
              <a:t>Indochina</a:t>
            </a:r>
            <a:r>
              <a:rPr lang="en-US" dirty="0" smtClean="0"/>
              <a:t> (1940)</a:t>
            </a:r>
          </a:p>
          <a:p>
            <a:r>
              <a:rPr lang="en-US" u="sng" dirty="0" smtClean="0">
                <a:hlinkClick r:id="rId7"/>
              </a:rPr>
              <a:t>WORLD WAR II</a:t>
            </a:r>
            <a:r>
              <a:rPr lang="en-US" u="sng" dirty="0" smtClean="0"/>
              <a:t> </a:t>
            </a:r>
            <a:r>
              <a:rPr lang="en-US" dirty="0" smtClean="0"/>
              <a:t>(1941–1945)</a:t>
            </a:r>
          </a:p>
          <a:p>
            <a:r>
              <a:rPr lang="en-US" dirty="0">
                <a:hlinkClick r:id="rId8"/>
              </a:rPr>
              <a:t>Battle of </a:t>
            </a:r>
            <a:r>
              <a:rPr lang="en-US" dirty="0" err="1" smtClean="0">
                <a:hlinkClick r:id="rId8"/>
              </a:rPr>
              <a:t>Amami-Ōshima</a:t>
            </a:r>
            <a:r>
              <a:rPr lang="en-US" dirty="0" smtClean="0"/>
              <a:t> (2001)</a:t>
            </a:r>
          </a:p>
          <a:p>
            <a:r>
              <a:rPr lang="en-US" dirty="0">
                <a:hlinkClick r:id="rId9" tooltip="Iraq War"/>
              </a:rPr>
              <a:t>Iraq </a:t>
            </a:r>
            <a:r>
              <a:rPr lang="en-US" dirty="0" smtClean="0">
                <a:hlinkClick r:id="rId9" tooltip="Iraq War"/>
              </a:rPr>
              <a:t>War</a:t>
            </a:r>
            <a:r>
              <a:rPr lang="en-US" dirty="0" smtClean="0"/>
              <a:t> (2003–2011)</a:t>
            </a:r>
          </a:p>
          <a:p>
            <a:r>
              <a:rPr lang="en-US" dirty="0">
                <a:hlinkClick r:id="rId10" tooltip="Operation Ocean Shield"/>
              </a:rPr>
              <a:t>Operation Ocean </a:t>
            </a:r>
            <a:r>
              <a:rPr lang="en-US" dirty="0" smtClean="0">
                <a:hlinkClick r:id="rId10" tooltip="Operation Ocean Shield"/>
              </a:rPr>
              <a:t>Shield</a:t>
            </a:r>
            <a:r>
              <a:rPr lang="en-US" dirty="0" smtClean="0"/>
              <a:t> (2009–2016</a:t>
            </a:r>
            <a:r>
              <a:rPr lang="en-US" dirty="0"/>
              <a:t>)</a:t>
            </a:r>
            <a:endParaRPr lang="lt-LT" dirty="0"/>
          </a:p>
        </p:txBody>
      </p:sp>
      <p:pic>
        <p:nvPicPr>
          <p:cNvPr id="8194" name="Picture 2" descr="Image result for japan war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63189" y="2216989"/>
            <a:ext cx="555307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20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9225208-0385-47FA-9256-002F8360A795}"/>
              </a:ext>
            </a:extLst>
          </p:cNvPr>
          <p:cNvSpPr>
            <a:spLocks noGrp="1"/>
          </p:cNvSpPr>
          <p:nvPr>
            <p:ph type="title"/>
          </p:nvPr>
        </p:nvSpPr>
        <p:spPr/>
        <p:txBody>
          <a:bodyPr>
            <a:normAutofit/>
          </a:bodyPr>
          <a:lstStyle/>
          <a:p>
            <a:pPr algn="ctr"/>
            <a:r>
              <a:rPr lang="lt-LT" dirty="0"/>
              <a:t>Ecological </a:t>
            </a:r>
            <a:r>
              <a:rPr lang="lt-LT" dirty="0" smtClean="0"/>
              <a:t>disasters</a:t>
            </a:r>
            <a:endParaRPr lang="lt-LT" dirty="0"/>
          </a:p>
        </p:txBody>
      </p:sp>
      <p:sp>
        <p:nvSpPr>
          <p:cNvPr id="3" name="Turinio vietos rezervavimo ženklas 2">
            <a:extLst>
              <a:ext uri="{FF2B5EF4-FFF2-40B4-BE49-F238E27FC236}">
                <a16:creationId xmlns:a16="http://schemas.microsoft.com/office/drawing/2014/main" id="{28DFA4FC-D2C3-4817-B65D-E07118D05A58}"/>
              </a:ext>
            </a:extLst>
          </p:cNvPr>
          <p:cNvSpPr>
            <a:spLocks noGrp="1"/>
          </p:cNvSpPr>
          <p:nvPr>
            <p:ph idx="1"/>
          </p:nvPr>
        </p:nvSpPr>
        <p:spPr>
          <a:xfrm>
            <a:off x="6953738" y="2139352"/>
            <a:ext cx="4838571" cy="3593591"/>
          </a:xfrm>
        </p:spPr>
        <p:txBody>
          <a:bodyPr>
            <a:normAutofit fontScale="92500" lnSpcReduction="20000"/>
          </a:bodyPr>
          <a:lstStyle/>
          <a:p>
            <a:r>
              <a:rPr lang="lt-LT" dirty="0" err="1"/>
              <a:t>On</a:t>
            </a:r>
            <a:r>
              <a:rPr lang="lt-LT" dirty="0"/>
              <a:t> 30 </a:t>
            </a:r>
            <a:r>
              <a:rPr lang="lt-LT" dirty="0" err="1"/>
              <a:t>September</a:t>
            </a:r>
            <a:r>
              <a:rPr lang="lt-LT" dirty="0"/>
              <a:t>, 1999 </a:t>
            </a:r>
            <a:r>
              <a:rPr lang="en-US" dirty="0"/>
              <a:t>The Japanese Tokaimura nuclear power plant workers mistakenly blended uranium. Three of them were deadly burned, hundreds of people were turned into radiation.</a:t>
            </a:r>
            <a:endParaRPr lang="lt-LT" dirty="0"/>
          </a:p>
          <a:p>
            <a:r>
              <a:rPr lang="en-US" dirty="0"/>
              <a:t>The people of Minamata, Japan, were surprised by the strange behavior of cats. Covered by convulsions, they jumped into the water and died. 1956 the first person became ill with this disease. Later it turned out that its source was the water contaminated by the chemicals in Minamat Bay.</a:t>
            </a:r>
          </a:p>
          <a:p>
            <a:endParaRPr lang="lt-LT" dirty="0"/>
          </a:p>
        </p:txBody>
      </p:sp>
      <p:pic>
        <p:nvPicPr>
          <p:cNvPr id="9218" name="Picture 2" descr="Image result for japan Ecological disas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1874517"/>
            <a:ext cx="5615973" cy="373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378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BD9FBBE-197F-4739-8DE8-A65AC7FBD660}"/>
              </a:ext>
            </a:extLst>
          </p:cNvPr>
          <p:cNvSpPr>
            <a:spLocks noGrp="1"/>
          </p:cNvSpPr>
          <p:nvPr>
            <p:ph type="title"/>
          </p:nvPr>
        </p:nvSpPr>
        <p:spPr/>
        <p:txBody>
          <a:bodyPr/>
          <a:lstStyle/>
          <a:p>
            <a:pPr algn="ctr"/>
            <a:r>
              <a:rPr lang="lt-LT" dirty="0" err="1"/>
              <a:t>Natural</a:t>
            </a:r>
            <a:r>
              <a:rPr lang="lt-LT" dirty="0"/>
              <a:t> </a:t>
            </a:r>
            <a:r>
              <a:rPr lang="lt-LT" dirty="0" err="1"/>
              <a:t>types</a:t>
            </a:r>
            <a:r>
              <a:rPr lang="lt-LT" dirty="0"/>
              <a:t> </a:t>
            </a:r>
            <a:r>
              <a:rPr lang="lt-LT" dirty="0" err="1"/>
              <a:t>of</a:t>
            </a:r>
            <a:r>
              <a:rPr lang="lt-LT" dirty="0"/>
              <a:t> </a:t>
            </a:r>
            <a:r>
              <a:rPr lang="lt-LT" dirty="0" err="1"/>
              <a:t>disasters</a:t>
            </a:r>
            <a:endParaRPr lang="lt-LT" dirty="0"/>
          </a:p>
        </p:txBody>
      </p:sp>
      <p:sp>
        <p:nvSpPr>
          <p:cNvPr id="3" name="Turinio vietos rezervavimo ženklas 2">
            <a:extLst>
              <a:ext uri="{FF2B5EF4-FFF2-40B4-BE49-F238E27FC236}">
                <a16:creationId xmlns:a16="http://schemas.microsoft.com/office/drawing/2014/main" id="{FD5B0FA5-2366-4635-B69B-E5B26A32D593}"/>
              </a:ext>
            </a:extLst>
          </p:cNvPr>
          <p:cNvSpPr>
            <a:spLocks noGrp="1"/>
          </p:cNvSpPr>
          <p:nvPr>
            <p:ph idx="1"/>
          </p:nvPr>
        </p:nvSpPr>
        <p:spPr/>
        <p:txBody>
          <a:bodyPr numCol="2">
            <a:normAutofit lnSpcReduction="10000"/>
          </a:bodyPr>
          <a:lstStyle/>
          <a:p>
            <a:r>
              <a:rPr lang="en-US" sz="2600" dirty="0">
                <a:latin typeface="Times New Roman" panose="02020603050405020304" pitchFamily="18" charset="0"/>
                <a:cs typeface="Times New Roman" panose="02020603050405020304" pitchFamily="18" charset="0"/>
              </a:rPr>
              <a:t>Tsunamis,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Floods,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Typhoons,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Earthquakes,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Cyclones,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Volcanic</a:t>
            </a:r>
            <a:r>
              <a:rPr lang="lt-LT" sz="2600"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eruptions,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Hailstorms,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Tornadoes,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Thunderstorms,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Lightnings,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Nuclear explosions </a:t>
            </a:r>
            <a:endParaRPr lang="lt-LT"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And other natural disasters including the related geotectonic</a:t>
            </a:r>
            <a:r>
              <a:rPr lang="lt-LT" sz="2600" dirty="0">
                <a:latin typeface="Times New Roman" panose="02020603050405020304" pitchFamily="18" charset="0"/>
                <a:cs typeface="Times New Roman" panose="02020603050405020304" pitchFamily="18" charset="0"/>
              </a:rPr>
              <a:t> phenomena.</a:t>
            </a:r>
            <a:r>
              <a:rPr lang="en-US" dirty="0"/>
              <a:t> </a:t>
            </a:r>
            <a:endParaRPr lang="lt-LT" dirty="0"/>
          </a:p>
        </p:txBody>
      </p:sp>
    </p:spTree>
    <p:extLst>
      <p:ext uri="{BB962C8B-B14F-4D97-AF65-F5344CB8AC3E}">
        <p14:creationId xmlns:p14="http://schemas.microsoft.com/office/powerpoint/2010/main" val="37832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NATURAL DISASTERS IN THE PAST 5 YEARS</a:t>
            </a:r>
            <a:endParaRPr lang="en-US" dirty="0"/>
          </a:p>
        </p:txBody>
      </p:sp>
      <p:sp>
        <p:nvSpPr>
          <p:cNvPr id="4" name="Content Placeholder 3"/>
          <p:cNvSpPr>
            <a:spLocks noGrp="1"/>
          </p:cNvSpPr>
          <p:nvPr>
            <p:ph idx="1"/>
          </p:nvPr>
        </p:nvSpPr>
        <p:spPr/>
        <p:txBody>
          <a:bodyPr/>
          <a:lstStyle/>
          <a:p>
            <a:r>
              <a:rPr lang="en-US" dirty="0">
                <a:hlinkClick r:id="rId2" action="ppaction://hlinksldjump"/>
              </a:rPr>
              <a:t>2018 Japan floods</a:t>
            </a:r>
            <a:endParaRPr lang="en-US" dirty="0"/>
          </a:p>
          <a:p>
            <a:r>
              <a:rPr lang="en-US" dirty="0"/>
              <a:t>2018 Hokkaido Eastern </a:t>
            </a:r>
            <a:r>
              <a:rPr lang="en-US" dirty="0" err="1"/>
              <a:t>Iburi</a:t>
            </a:r>
            <a:r>
              <a:rPr lang="en-US" dirty="0"/>
              <a:t> earthquake</a:t>
            </a:r>
          </a:p>
          <a:p>
            <a:r>
              <a:rPr lang="en-US" dirty="0"/>
              <a:t>2018 Osaka </a:t>
            </a:r>
            <a:r>
              <a:rPr lang="en-US" dirty="0" smtClean="0"/>
              <a:t>earthquake</a:t>
            </a:r>
          </a:p>
          <a:p>
            <a:r>
              <a:rPr lang="en-US" dirty="0" smtClean="0"/>
              <a:t>2016 </a:t>
            </a:r>
            <a:r>
              <a:rPr lang="en-US" dirty="0"/>
              <a:t>Kumamoto earthquakes</a:t>
            </a:r>
          </a:p>
          <a:p>
            <a:r>
              <a:rPr lang="en-US" dirty="0"/>
              <a:t>2014 Hiroshima landslides</a:t>
            </a:r>
          </a:p>
          <a:p>
            <a:r>
              <a:rPr lang="en-US" dirty="0"/>
              <a:t>2014 Mount </a:t>
            </a:r>
            <a:r>
              <a:rPr lang="en-US" dirty="0" err="1"/>
              <a:t>Ontake</a:t>
            </a:r>
            <a:r>
              <a:rPr lang="en-US" dirty="0"/>
              <a:t> </a:t>
            </a:r>
            <a:r>
              <a:rPr lang="en-US" dirty="0" smtClean="0"/>
              <a:t>eruption</a:t>
            </a:r>
            <a:endParaRPr lang="en-US" dirty="0"/>
          </a:p>
        </p:txBody>
      </p:sp>
    </p:spTree>
    <p:extLst>
      <p:ext uri="{BB962C8B-B14F-4D97-AF65-F5344CB8AC3E}">
        <p14:creationId xmlns:p14="http://schemas.microsoft.com/office/powerpoint/2010/main" val="4108624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2018 JAPAN FLOODS</a:t>
            </a:r>
            <a:endParaRPr lang="en-US" dirty="0"/>
          </a:p>
        </p:txBody>
      </p:sp>
      <p:sp>
        <p:nvSpPr>
          <p:cNvPr id="3" name="Content Placeholder 2"/>
          <p:cNvSpPr>
            <a:spLocks noGrp="1"/>
          </p:cNvSpPr>
          <p:nvPr>
            <p:ph idx="1"/>
          </p:nvPr>
        </p:nvSpPr>
        <p:spPr>
          <a:xfrm>
            <a:off x="1251678" y="2286001"/>
            <a:ext cx="6167039" cy="3593591"/>
          </a:xfrm>
        </p:spPr>
        <p:txBody>
          <a:bodyPr>
            <a:normAutofit fontScale="77500" lnSpcReduction="20000"/>
          </a:bodyPr>
          <a:lstStyle/>
          <a:p>
            <a:r>
              <a:rPr lang="en-US" dirty="0"/>
              <a:t>In late June through mid-July 2018, successive heavy downpours in southwestern Japan resulted in widespread, devastating floods and </a:t>
            </a:r>
            <a:r>
              <a:rPr lang="en-US" dirty="0" smtClean="0"/>
              <a:t>mudflows. </a:t>
            </a:r>
            <a:r>
              <a:rPr lang="en-US" dirty="0"/>
              <a:t>The event is officially referred to as </a:t>
            </a:r>
            <a:r>
              <a:rPr lang="en-US" dirty="0" smtClean="0"/>
              <a:t>"</a:t>
            </a:r>
            <a:r>
              <a:rPr lang="en-US" dirty="0"/>
              <a:t>Heavy rain of July, Heisei 30") by the Japan Meteorological Agency</a:t>
            </a:r>
            <a:r>
              <a:rPr lang="en-US" dirty="0" smtClean="0"/>
              <a:t>.</a:t>
            </a:r>
            <a:r>
              <a:rPr lang="en-US" dirty="0"/>
              <a:t> </a:t>
            </a:r>
            <a:r>
              <a:rPr lang="en-US" dirty="0" smtClean="0"/>
              <a:t> As </a:t>
            </a:r>
            <a:r>
              <a:rPr lang="en-US" dirty="0"/>
              <a:t>of 20 July, 225 people were confirmed dead across 15 prefectures with a further 13 people reported missing</a:t>
            </a:r>
            <a:r>
              <a:rPr lang="en-US" dirty="0" smtClean="0"/>
              <a:t>.</a:t>
            </a:r>
            <a:r>
              <a:rPr lang="en-US" dirty="0"/>
              <a:t> More than 8 million people were advised or urged to evacuate across 23 prefectures</a:t>
            </a:r>
            <a:r>
              <a:rPr lang="en-US" dirty="0" smtClean="0"/>
              <a:t>.</a:t>
            </a:r>
            <a:r>
              <a:rPr lang="en-US" dirty="0"/>
              <a:t> It is the deadliest freshwater flood-related disaster in the country since the 1982 Nagasaki </a:t>
            </a:r>
            <a:r>
              <a:rPr lang="en-US" dirty="0" smtClean="0"/>
              <a:t>flood</a:t>
            </a:r>
            <a:r>
              <a:rPr lang="en-US" dirty="0"/>
              <a:t> when 299 people died</a:t>
            </a:r>
            <a:r>
              <a:rPr lang="en-US" dirty="0" smtClean="0"/>
              <a:t>.</a:t>
            </a:r>
            <a:endParaRPr lang="en-US" dirty="0"/>
          </a:p>
          <a:p>
            <a:r>
              <a:rPr lang="en-US" dirty="0"/>
              <a:t>Approximately 54,000 members of the Japan Self-Defense </a:t>
            </a:r>
            <a:r>
              <a:rPr lang="en-US" dirty="0" smtClean="0"/>
              <a:t>Forces</a:t>
            </a:r>
            <a:r>
              <a:rPr lang="en-US" dirty="0"/>
              <a:t>,</a:t>
            </a:r>
            <a:r>
              <a:rPr lang="en-US" dirty="0"/>
              <a:t> police and firefighters have been searching for the people trapped or injured in landslides and flooding triggered by the heavy rain, while the Japanese government has set up a liaison unit at the crisis management center of the prime minister's office to gather information.</a:t>
            </a:r>
          </a:p>
          <a:p>
            <a:endParaRPr lang="en-US" dirty="0"/>
          </a:p>
        </p:txBody>
      </p:sp>
      <p:pic>
        <p:nvPicPr>
          <p:cNvPr id="2052" name="Picture 4" descr="Kawabou C-band rader Japan wide 2018-07-03to0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556740" y="2286001"/>
            <a:ext cx="3873260" cy="3873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582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2018 Hokkaido Eastern </a:t>
            </a:r>
            <a:r>
              <a:rPr lang="en-US" dirty="0" err="1"/>
              <a:t>Iburi</a:t>
            </a:r>
            <a:r>
              <a:rPr lang="en-US" dirty="0"/>
              <a:t> earthquake</a:t>
            </a:r>
            <a:br>
              <a:rPr lang="en-US" dirty="0"/>
            </a:br>
            <a:r>
              <a:rPr lang="en-US" dirty="0"/>
              <a:t/>
            </a:r>
            <a:br>
              <a:rPr lang="en-US" dirty="0"/>
            </a:br>
            <a:endParaRPr lang="en-US" dirty="0"/>
          </a:p>
        </p:txBody>
      </p:sp>
      <p:sp>
        <p:nvSpPr>
          <p:cNvPr id="3" name="Content Placeholder 2"/>
          <p:cNvSpPr>
            <a:spLocks noGrp="1"/>
          </p:cNvSpPr>
          <p:nvPr>
            <p:ph idx="1"/>
          </p:nvPr>
        </p:nvSpPr>
        <p:spPr>
          <a:xfrm>
            <a:off x="1251678" y="2286001"/>
            <a:ext cx="6132533" cy="3593591"/>
          </a:xfrm>
        </p:spPr>
        <p:txBody>
          <a:bodyPr>
            <a:normAutofit fontScale="85000" lnSpcReduction="10000"/>
          </a:bodyPr>
          <a:lstStyle/>
          <a:p>
            <a:r>
              <a:rPr lang="en-US" dirty="0"/>
              <a:t>An earthquake measuring 6.6 M</a:t>
            </a:r>
            <a:r>
              <a:rPr lang="en-US" baseline="-25000" dirty="0"/>
              <a:t>W</a:t>
            </a:r>
            <a:r>
              <a:rPr lang="en-US" dirty="0"/>
              <a:t> on the moment magnitude scale struck </a:t>
            </a:r>
            <a:r>
              <a:rPr lang="en-US" dirty="0" err="1"/>
              <a:t>Iburi</a:t>
            </a:r>
            <a:r>
              <a:rPr lang="en-US" dirty="0"/>
              <a:t> </a:t>
            </a:r>
            <a:r>
              <a:rPr lang="en-US" dirty="0" err="1"/>
              <a:t>Subprefecture</a:t>
            </a:r>
            <a:r>
              <a:rPr lang="en-US" dirty="0"/>
              <a:t> in southern Hokkaido, Japan, on 6 September 2018 at 3:08 a.m. Japan Standard Time. The earthquake's epicenter was near </a:t>
            </a:r>
            <a:r>
              <a:rPr lang="en-US" dirty="0" err="1"/>
              <a:t>Tomakomai</a:t>
            </a:r>
            <a:r>
              <a:rPr lang="en-US" dirty="0"/>
              <a:t> and occurred at a depth of 35.0 </a:t>
            </a:r>
            <a:r>
              <a:rPr lang="en-US" dirty="0" err="1"/>
              <a:t>kilometres</a:t>
            </a:r>
            <a:r>
              <a:rPr lang="en-US" dirty="0"/>
              <a:t> (21.7 mi). The Japan Meteorological Agency(JMA) registered a magnitude of 6.7 </a:t>
            </a:r>
            <a:r>
              <a:rPr lang="en-US" dirty="0" err="1"/>
              <a:t>M</a:t>
            </a:r>
            <a:r>
              <a:rPr lang="en-US" baseline="-25000" dirty="0" err="1"/>
              <a:t>j</a:t>
            </a:r>
            <a:r>
              <a:rPr lang="en-US" dirty="0"/>
              <a:t> and a maximum intensity of 7 on the </a:t>
            </a:r>
            <a:r>
              <a:rPr lang="en-US" dirty="0" err="1"/>
              <a:t>shindo</a:t>
            </a:r>
            <a:r>
              <a:rPr lang="en-US" dirty="0"/>
              <a:t> scale</a:t>
            </a:r>
            <a:r>
              <a:rPr lang="en-US" dirty="0" smtClean="0"/>
              <a:t>.</a:t>
            </a:r>
            <a:r>
              <a:rPr lang="en-US" dirty="0"/>
              <a:t> Shaking from the earthquake was felt strongly in Hokkaido and Aomori Prefecture, and shaking was felt as far away as the </a:t>
            </a:r>
            <a:r>
              <a:rPr lang="en-US" dirty="0" err="1"/>
              <a:t>Kantō</a:t>
            </a:r>
            <a:r>
              <a:rPr lang="en-US" dirty="0"/>
              <a:t> </a:t>
            </a:r>
            <a:r>
              <a:rPr lang="en-US" dirty="0" err="1" smtClean="0"/>
              <a:t>region.The</a:t>
            </a:r>
            <a:r>
              <a:rPr lang="en-US" dirty="0" smtClean="0"/>
              <a:t> </a:t>
            </a:r>
            <a:r>
              <a:rPr lang="en-US" dirty="0"/>
              <a:t>earthquake disrupted electrical service throughout Hokkaido, leaving 5.3 million residents without power. Forty-one people were confirmed dead and six hundred and ninety-one were injured.</a:t>
            </a:r>
            <a:endParaRPr lang="en-US" dirty="0"/>
          </a:p>
        </p:txBody>
      </p:sp>
      <p:pic>
        <p:nvPicPr>
          <p:cNvPr id="4" name="Picture 3"/>
          <p:cNvPicPr>
            <a:picLocks noChangeAspect="1"/>
          </p:cNvPicPr>
          <p:nvPr/>
        </p:nvPicPr>
        <p:blipFill>
          <a:blip r:embed="rId2"/>
          <a:stretch>
            <a:fillRect/>
          </a:stretch>
        </p:blipFill>
        <p:spPr>
          <a:xfrm>
            <a:off x="7858125" y="2286001"/>
            <a:ext cx="3571875" cy="3219450"/>
          </a:xfrm>
          <a:prstGeom prst="rect">
            <a:avLst/>
          </a:prstGeom>
        </p:spPr>
      </p:pic>
    </p:spTree>
    <p:extLst>
      <p:ext uri="{BB962C8B-B14F-4D97-AF65-F5344CB8AC3E}">
        <p14:creationId xmlns:p14="http://schemas.microsoft.com/office/powerpoint/2010/main" val="26367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2018 Osaka </a:t>
            </a:r>
            <a:r>
              <a:rPr lang="en-US" dirty="0" smtClean="0"/>
              <a:t>earthquake</a:t>
            </a:r>
            <a:endParaRPr lang="en-US" dirty="0"/>
          </a:p>
        </p:txBody>
      </p:sp>
      <p:sp>
        <p:nvSpPr>
          <p:cNvPr id="3" name="Content Placeholder 2"/>
          <p:cNvSpPr>
            <a:spLocks noGrp="1"/>
          </p:cNvSpPr>
          <p:nvPr>
            <p:ph idx="1"/>
          </p:nvPr>
        </p:nvSpPr>
        <p:spPr>
          <a:xfrm>
            <a:off x="1251678" y="2286001"/>
            <a:ext cx="5563190" cy="3593591"/>
          </a:xfrm>
        </p:spPr>
        <p:txBody>
          <a:bodyPr>
            <a:normAutofit fontScale="77500" lnSpcReduction="20000"/>
          </a:bodyPr>
          <a:lstStyle/>
          <a:p>
            <a:r>
              <a:rPr lang="en-US" dirty="0"/>
              <a:t>On 18 June 2018, around 7:58 a.m. Japan Standard Time, an earthquake measuring 5.5 Mw on the moment magnitude scale struck in northern Osaka Prefecture, Japan. The earthquake's epicenter was near Takatsuki and occurred at a depth of 13.2 </a:t>
            </a:r>
            <a:r>
              <a:rPr lang="en-US" dirty="0" err="1"/>
              <a:t>kilometres</a:t>
            </a:r>
            <a:r>
              <a:rPr lang="en-US" dirty="0"/>
              <a:t> (8.2 mi). The Japan Meteorological Agency registered a magnitude of 6.1 </a:t>
            </a:r>
            <a:r>
              <a:rPr lang="en-US" dirty="0" err="1"/>
              <a:t>Mj</a:t>
            </a:r>
            <a:r>
              <a:rPr lang="en-US" dirty="0"/>
              <a:t> and an intensity of lower 6 on the </a:t>
            </a:r>
            <a:r>
              <a:rPr lang="en-US" dirty="0" err="1"/>
              <a:t>shindo</a:t>
            </a:r>
            <a:r>
              <a:rPr lang="en-US" dirty="0"/>
              <a:t> scale</a:t>
            </a:r>
            <a:r>
              <a:rPr lang="en-US" dirty="0" smtClean="0"/>
              <a:t>.</a:t>
            </a:r>
            <a:endParaRPr lang="en-US" dirty="0"/>
          </a:p>
          <a:p>
            <a:endParaRPr lang="en-US" dirty="0"/>
          </a:p>
          <a:p>
            <a:r>
              <a:rPr lang="en-US" dirty="0"/>
              <a:t>Shaking from the earthquake was felt strongly in the prefecture and the nearby metropolitan areas of Osaka and Kyoto, temporarily disrupting electrical and gas service to 170,000 homes and buildings. The earthquake struck during rush hour, disrupting train services for several hours, and also damaged water pipes and hundreds of homes</a:t>
            </a:r>
            <a:r>
              <a:rPr lang="en-US" dirty="0" smtClean="0"/>
              <a:t>. </a:t>
            </a:r>
            <a:r>
              <a:rPr lang="en-US" dirty="0"/>
              <a:t>At least four people have been killed and 417 people have reported </a:t>
            </a:r>
            <a:r>
              <a:rPr lang="en-US" dirty="0" smtClean="0"/>
              <a:t>injuries.</a:t>
            </a:r>
            <a:endParaRPr lang="en-US" dirty="0"/>
          </a:p>
        </p:txBody>
      </p:sp>
      <p:pic>
        <p:nvPicPr>
          <p:cNvPr id="4" name="Picture 3"/>
          <p:cNvPicPr>
            <a:picLocks noChangeAspect="1"/>
          </p:cNvPicPr>
          <p:nvPr/>
        </p:nvPicPr>
        <p:blipFill>
          <a:blip r:embed="rId2"/>
          <a:stretch>
            <a:fillRect/>
          </a:stretch>
        </p:blipFill>
        <p:spPr>
          <a:xfrm>
            <a:off x="7047781" y="1874517"/>
            <a:ext cx="4382219" cy="3956170"/>
          </a:xfrm>
          <a:prstGeom prst="rect">
            <a:avLst/>
          </a:prstGeom>
        </p:spPr>
      </p:pic>
    </p:spTree>
    <p:extLst>
      <p:ext uri="{BB962C8B-B14F-4D97-AF65-F5344CB8AC3E}">
        <p14:creationId xmlns:p14="http://schemas.microsoft.com/office/powerpoint/2010/main" val="3808709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Location</a:t>
            </a:r>
          </a:p>
        </p:txBody>
      </p:sp>
      <p:sp>
        <p:nvSpPr>
          <p:cNvPr id="3" name="Content Placeholder 2"/>
          <p:cNvSpPr>
            <a:spLocks noGrp="1"/>
          </p:cNvSpPr>
          <p:nvPr>
            <p:ph idx="1"/>
          </p:nvPr>
        </p:nvSpPr>
        <p:spPr>
          <a:xfrm>
            <a:off x="5555411" y="1733909"/>
            <a:ext cx="5874589" cy="4563374"/>
          </a:xfrm>
        </p:spPr>
        <p:txBody>
          <a:bodyPr>
            <a:normAutofit fontScale="92500"/>
          </a:bodyPr>
          <a:lstStyle/>
          <a:p>
            <a:pPr algn="just"/>
            <a:r>
              <a:rPr lang="lt-LT" sz="2400" dirty="0">
                <a:latin typeface="Times New Roman" panose="02020603050405020304" pitchFamily="18" charset="0"/>
                <a:cs typeface="Times New Roman" panose="02020603050405020304" pitchFamily="18" charset="0"/>
              </a:rPr>
              <a:t>Japan </a:t>
            </a:r>
            <a:r>
              <a:rPr lang="en-US" sz="2400" dirty="0" smtClean="0">
                <a:latin typeface="Times New Roman" panose="02020603050405020304" pitchFamily="18" charset="0"/>
                <a:cs typeface="Times New Roman" panose="02020603050405020304" pitchFamily="18" charset="0"/>
              </a:rPr>
              <a:t>is located </a:t>
            </a:r>
            <a:r>
              <a:rPr lang="en-US" sz="2400" dirty="0">
                <a:latin typeface="Times New Roman" panose="02020603050405020304" pitchFamily="18" charset="0"/>
                <a:cs typeface="Times New Roman" panose="02020603050405020304" pitchFamily="18" charset="0"/>
              </a:rPr>
              <a:t>in the continent of Asia, Japan covers 364,485 square kilometers of land and 13,430 square kilometers of water, making it the 62nd largest nation in the world with a total area of 377,915 square kilometers.</a:t>
            </a:r>
            <a:endParaRPr lang="lt-LT"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Japan consists of several thousands of islands, of which Honshu, Hokkaido, Kyushu and Shikoku are the four largest. Japan's closest neighbors are Korea, Russia and China. The Sea of Japan separates the Asian continent from the Japanese archipelago.</a:t>
            </a:r>
            <a:endParaRPr lang="lt-LT" sz="2400" dirty="0">
              <a:latin typeface="Times New Roman" panose="02020603050405020304" pitchFamily="18" charset="0"/>
              <a:cs typeface="Times New Roman" panose="02020603050405020304" pitchFamily="18" charset="0"/>
            </a:endParaRPr>
          </a:p>
          <a:p>
            <a:pPr marL="0" indent="0">
              <a:buNone/>
            </a:pPr>
            <a:endParaRPr lang="en-US" dirty="0"/>
          </a:p>
        </p:txBody>
      </p:sp>
      <p:pic>
        <p:nvPicPr>
          <p:cNvPr id="1026" name="Picture 2" descr="Japan location on the Asia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1733909"/>
            <a:ext cx="4157633" cy="331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177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2016 Kumamoto </a:t>
            </a:r>
            <a:r>
              <a:rPr lang="en-US" dirty="0" smtClean="0"/>
              <a:t>earthquakes</a:t>
            </a:r>
            <a:endParaRPr lang="en-US" dirty="0"/>
          </a:p>
        </p:txBody>
      </p:sp>
      <p:sp>
        <p:nvSpPr>
          <p:cNvPr id="3" name="Content Placeholder 2"/>
          <p:cNvSpPr>
            <a:spLocks noGrp="1"/>
          </p:cNvSpPr>
          <p:nvPr>
            <p:ph idx="1"/>
          </p:nvPr>
        </p:nvSpPr>
        <p:spPr>
          <a:xfrm>
            <a:off x="6098874" y="2286001"/>
            <a:ext cx="5331125" cy="3593591"/>
          </a:xfrm>
        </p:spPr>
        <p:txBody>
          <a:bodyPr>
            <a:normAutofit fontScale="85000" lnSpcReduction="20000"/>
          </a:bodyPr>
          <a:lstStyle/>
          <a:p>
            <a:r>
              <a:rPr lang="en-US" dirty="0"/>
              <a:t>The 2016 Kumamoto earthquakes </a:t>
            </a:r>
            <a:r>
              <a:rPr lang="en-US" dirty="0" smtClean="0"/>
              <a:t>are </a:t>
            </a:r>
            <a:r>
              <a:rPr lang="en-US" dirty="0"/>
              <a:t>a series of </a:t>
            </a:r>
            <a:r>
              <a:rPr lang="en-US" dirty="0" err="1" smtClean="0"/>
              <a:t>earthquakes,including</a:t>
            </a:r>
            <a:r>
              <a:rPr lang="en-US" dirty="0" smtClean="0"/>
              <a:t> </a:t>
            </a:r>
            <a:r>
              <a:rPr lang="en-US" dirty="0"/>
              <a:t>a magnitude 7.0 </a:t>
            </a:r>
            <a:r>
              <a:rPr lang="en-US" dirty="0" err="1"/>
              <a:t>mainshock</a:t>
            </a:r>
            <a:r>
              <a:rPr lang="en-US" dirty="0"/>
              <a:t> which struck at 01:25 JST on April 16, 2016 (16:25 UTC on April 15) beneath Kumamoto City of Kumamoto Prefecture in Kyushu Region, Japan, at a depth of about 10 </a:t>
            </a:r>
            <a:r>
              <a:rPr lang="en-US" dirty="0" err="1"/>
              <a:t>kilometres</a:t>
            </a:r>
            <a:r>
              <a:rPr lang="en-US" dirty="0"/>
              <a:t> (6.2 mi</a:t>
            </a:r>
            <a:r>
              <a:rPr lang="en-US" dirty="0" smtClean="0"/>
              <a:t>),and </a:t>
            </a:r>
            <a:r>
              <a:rPr lang="en-US" dirty="0"/>
              <a:t>a foreshock earthquake with a magnitude 6.2 at 21:26 JST (12:26 UTC) on April 14, 2016, at a depth of about 11 </a:t>
            </a:r>
            <a:r>
              <a:rPr lang="en-US" dirty="0" err="1"/>
              <a:t>kilometres</a:t>
            </a:r>
            <a:r>
              <a:rPr lang="en-US" dirty="0"/>
              <a:t> (6.8 </a:t>
            </a:r>
            <a:r>
              <a:rPr lang="en-US" dirty="0" smtClean="0"/>
              <a:t>mi).</a:t>
            </a:r>
          </a:p>
          <a:p>
            <a:r>
              <a:rPr lang="en-US" dirty="0" smtClean="0"/>
              <a:t>The </a:t>
            </a:r>
            <a:r>
              <a:rPr lang="en-US" dirty="0"/>
              <a:t>two earthquakes killed at least 50 people and injured about 3,000 others in total. Severe damage occurred in Kumamoto and Ōita Prefectures, with numerous structures collapsing and catching fire. More than 44,000 people were evacuated from their homes due to the disaster.</a:t>
            </a:r>
          </a:p>
        </p:txBody>
      </p:sp>
      <p:pic>
        <p:nvPicPr>
          <p:cNvPr id="3074" name="Picture 2" descr="Japan Shakemap 15 April 20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7" y="2286001"/>
            <a:ext cx="4088073" cy="36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637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2014 Hiroshima </a:t>
            </a:r>
            <a:r>
              <a:rPr lang="en-US" dirty="0" smtClean="0"/>
              <a:t>landslides</a:t>
            </a:r>
            <a:endParaRPr lang="en-US" dirty="0"/>
          </a:p>
        </p:txBody>
      </p:sp>
      <p:sp>
        <p:nvSpPr>
          <p:cNvPr id="3" name="Content Placeholder 2"/>
          <p:cNvSpPr>
            <a:spLocks noGrp="1"/>
          </p:cNvSpPr>
          <p:nvPr>
            <p:ph idx="1"/>
          </p:nvPr>
        </p:nvSpPr>
        <p:spPr>
          <a:xfrm>
            <a:off x="1251678" y="2286001"/>
            <a:ext cx="4243348" cy="3593591"/>
          </a:xfrm>
        </p:spPr>
        <p:txBody>
          <a:bodyPr/>
          <a:lstStyle/>
          <a:p>
            <a:r>
              <a:rPr lang="en-US" dirty="0"/>
              <a:t>On 20 August 2014, Hiroshima Prefecture in Japan was struck by a series of landslides following heavy rain. Seventy-four people were reported dead. According to the police, the dead included three boys aged two, three and eleven</a:t>
            </a:r>
            <a:endParaRPr lang="en-US" dirty="0"/>
          </a:p>
        </p:txBody>
      </p:sp>
      <p:pic>
        <p:nvPicPr>
          <p:cNvPr id="4098" name="Picture 2" descr="Map of Japan with highlight on 34 Hiroshima prefecture.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759" y="2225616"/>
            <a:ext cx="3795323" cy="37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291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2014 Mount </a:t>
            </a:r>
            <a:r>
              <a:rPr lang="en-US" dirty="0" err="1"/>
              <a:t>Ontake</a:t>
            </a:r>
            <a:r>
              <a:rPr lang="en-US" dirty="0"/>
              <a:t> eruption</a:t>
            </a:r>
            <a:br>
              <a:rPr lang="en-US" dirty="0"/>
            </a:br>
            <a:endParaRPr lang="en-US" dirty="0"/>
          </a:p>
        </p:txBody>
      </p:sp>
      <p:sp>
        <p:nvSpPr>
          <p:cNvPr id="3" name="Content Placeholder 2"/>
          <p:cNvSpPr>
            <a:spLocks noGrp="1"/>
          </p:cNvSpPr>
          <p:nvPr>
            <p:ph idx="1"/>
          </p:nvPr>
        </p:nvSpPr>
        <p:spPr>
          <a:xfrm>
            <a:off x="1251678" y="2286001"/>
            <a:ext cx="5045605" cy="3593591"/>
          </a:xfrm>
        </p:spPr>
        <p:txBody>
          <a:bodyPr>
            <a:normAutofit lnSpcReduction="10000"/>
          </a:bodyPr>
          <a:lstStyle/>
          <a:p>
            <a:r>
              <a:rPr lang="en-US" dirty="0"/>
              <a:t>A volcanic eruption of Mount </a:t>
            </a:r>
            <a:r>
              <a:rPr lang="en-US" dirty="0" err="1" smtClean="0"/>
              <a:t>Ontake</a:t>
            </a:r>
            <a:r>
              <a:rPr lang="en-US" dirty="0" smtClean="0"/>
              <a:t> </a:t>
            </a:r>
            <a:r>
              <a:rPr lang="en-US" dirty="0"/>
              <a:t>took place on September 27, 2014, killing 63 people. Mount </a:t>
            </a:r>
            <a:r>
              <a:rPr lang="en-US" dirty="0" err="1"/>
              <a:t>Ontake</a:t>
            </a:r>
            <a:r>
              <a:rPr lang="en-US" dirty="0"/>
              <a:t> is a volcano located on the Japanese island of Honshu around 100 </a:t>
            </a:r>
            <a:r>
              <a:rPr lang="en-US" dirty="0" err="1"/>
              <a:t>kilometres</a:t>
            </a:r>
            <a:r>
              <a:rPr lang="en-US" dirty="0"/>
              <a:t> </a:t>
            </a:r>
            <a:r>
              <a:rPr lang="en-US" dirty="0" smtClean="0"/>
              <a:t>northeast </a:t>
            </a:r>
            <a:r>
              <a:rPr lang="en-US" dirty="0"/>
              <a:t>of Nagoya and around 200 km </a:t>
            </a:r>
            <a:r>
              <a:rPr lang="en-US" dirty="0" smtClean="0"/>
              <a:t>West </a:t>
            </a:r>
            <a:r>
              <a:rPr lang="en-US" dirty="0"/>
              <a:t>of Tokyo. It was the first fatal volcanic eruption in Japan since the 1991 collapse of a lava dome at Mount </a:t>
            </a:r>
            <a:r>
              <a:rPr lang="en-US" dirty="0" err="1"/>
              <a:t>Unzen</a:t>
            </a:r>
            <a:r>
              <a:rPr lang="en-US" dirty="0" smtClean="0"/>
              <a:t>, and </a:t>
            </a:r>
            <a:r>
              <a:rPr lang="en-US" dirty="0"/>
              <a:t>the deadliest volcanic eruption in Japan since </a:t>
            </a:r>
            <a:r>
              <a:rPr lang="en-US" dirty="0" err="1"/>
              <a:t>Torishima</a:t>
            </a:r>
            <a:r>
              <a:rPr lang="en-US" dirty="0"/>
              <a:t> killed an estimated 150 people in 1902.</a:t>
            </a:r>
          </a:p>
        </p:txBody>
      </p:sp>
      <p:pic>
        <p:nvPicPr>
          <p:cNvPr id="4" name="Picture 3"/>
          <p:cNvPicPr>
            <a:picLocks noChangeAspect="1"/>
          </p:cNvPicPr>
          <p:nvPr/>
        </p:nvPicPr>
        <p:blipFill>
          <a:blip r:embed="rId2"/>
          <a:stretch>
            <a:fillRect/>
          </a:stretch>
        </p:blipFill>
        <p:spPr>
          <a:xfrm>
            <a:off x="6620733" y="2286001"/>
            <a:ext cx="4809267" cy="3593591"/>
          </a:xfrm>
          <a:prstGeom prst="rect">
            <a:avLst/>
          </a:prstGeom>
        </p:spPr>
      </p:pic>
    </p:spTree>
    <p:extLst>
      <p:ext uri="{BB962C8B-B14F-4D97-AF65-F5344CB8AC3E}">
        <p14:creationId xmlns:p14="http://schemas.microsoft.com/office/powerpoint/2010/main" val="213952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B4AC522-1190-469C-A25C-DC06F523FE45}"/>
              </a:ext>
            </a:extLst>
          </p:cNvPr>
          <p:cNvSpPr>
            <a:spLocks noGrp="1"/>
          </p:cNvSpPr>
          <p:nvPr>
            <p:ph type="title"/>
          </p:nvPr>
        </p:nvSpPr>
        <p:spPr/>
        <p:txBody>
          <a:bodyPr>
            <a:normAutofit fontScale="90000"/>
          </a:bodyPr>
          <a:lstStyle/>
          <a:p>
            <a:pPr algn="ctr"/>
            <a:r>
              <a:rPr lang="en-US" dirty="0" smtClean="0"/>
              <a:t>“BIGGEST” NATURAL</a:t>
            </a:r>
            <a:r>
              <a:rPr lang="lt-LT" dirty="0" smtClean="0"/>
              <a:t> </a:t>
            </a:r>
            <a:r>
              <a:rPr lang="lt-LT" dirty="0" smtClean="0"/>
              <a:t>disasters</a:t>
            </a:r>
            <a:r>
              <a:rPr lang="en-US" dirty="0" smtClean="0"/>
              <a:t/>
            </a:r>
            <a:br>
              <a:rPr lang="en-US" dirty="0" smtClean="0"/>
            </a:br>
            <a:r>
              <a:rPr lang="en-US" b="1" dirty="0"/>
              <a:t>Great </a:t>
            </a:r>
            <a:r>
              <a:rPr lang="en-US" b="1" dirty="0" err="1"/>
              <a:t>Kantō</a:t>
            </a:r>
            <a:r>
              <a:rPr lang="en-US" b="1" dirty="0"/>
              <a:t> earthquake, 1923</a:t>
            </a:r>
            <a:br>
              <a:rPr lang="en-US" b="1" dirty="0"/>
            </a:br>
            <a:endParaRPr lang="lt-LT" dirty="0"/>
          </a:p>
        </p:txBody>
      </p:sp>
      <p:pic>
        <p:nvPicPr>
          <p:cNvPr id="1026" name="Picture 2" descr="Great KantÅ earthquake, 192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1678" y="1874517"/>
            <a:ext cx="3810000" cy="26384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91508" y="1874517"/>
            <a:ext cx="6340417" cy="3970318"/>
          </a:xfrm>
          <a:prstGeom prst="rect">
            <a:avLst/>
          </a:prstGeom>
        </p:spPr>
        <p:txBody>
          <a:bodyPr wrap="square">
            <a:spAutoFit/>
          </a:bodyPr>
          <a:lstStyle/>
          <a:p>
            <a:r>
              <a:rPr lang="en-US" dirty="0"/>
              <a:t>The quake struck the </a:t>
            </a:r>
            <a:r>
              <a:rPr lang="en-US" dirty="0" err="1"/>
              <a:t>Kantō</a:t>
            </a:r>
            <a:r>
              <a:rPr lang="en-US" dirty="0"/>
              <a:t> Plain on the Japanese main island of Honshu at 11:58 AM JST, on Saturday, September 1st, 1923. The duration of the earthquake indicated by various accounts was between a whooping four to 10 minutes. This was perhaps the deadliest earthquake in Japanese history, and at that time was recorded as the most powerful earthquake that hit the region measuring at a magnitude of 7.9 which was however, surpassed later by a quake of magnitude 9.0. For a country that faces around 5000 recorded quakes every year, the Great </a:t>
            </a:r>
            <a:r>
              <a:rPr lang="en-US" dirty="0" err="1"/>
              <a:t>Kantō</a:t>
            </a:r>
            <a:r>
              <a:rPr lang="en-US" dirty="0"/>
              <a:t> earthquake was surely one that left a deep scar, as an estimated 200,000 people were killed and over half a million houses were destroyed by fire storms that were caused after the quake. The quake also gave rise to tsunami with waves up to 10 m (33 </a:t>
            </a:r>
            <a:r>
              <a:rPr lang="en-US" dirty="0" err="1"/>
              <a:t>ft</a:t>
            </a:r>
            <a:r>
              <a:rPr lang="en-US" dirty="0"/>
              <a:t>) in the </a:t>
            </a:r>
            <a:r>
              <a:rPr lang="en-US" dirty="0" err="1"/>
              <a:t>Sangami</a:t>
            </a:r>
            <a:r>
              <a:rPr lang="en-US" dirty="0"/>
              <a:t> Bay and </a:t>
            </a:r>
            <a:r>
              <a:rPr lang="en-US" dirty="0" err="1"/>
              <a:t>Izu</a:t>
            </a:r>
            <a:r>
              <a:rPr lang="en-US" dirty="0"/>
              <a:t> Islands region.</a:t>
            </a:r>
          </a:p>
        </p:txBody>
      </p:sp>
    </p:spTree>
    <p:extLst>
      <p:ext uri="{BB962C8B-B14F-4D97-AF65-F5344CB8AC3E}">
        <p14:creationId xmlns:p14="http://schemas.microsoft.com/office/powerpoint/2010/main" val="2571057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“BIGGEST” NATURAL</a:t>
            </a:r>
            <a:r>
              <a:rPr lang="lt-LT" dirty="0" smtClean="0"/>
              <a:t> </a:t>
            </a:r>
            <a:r>
              <a:rPr lang="lt-LT" dirty="0" smtClean="0"/>
              <a:t>disasters</a:t>
            </a:r>
            <a:r>
              <a:rPr lang="en-US" dirty="0" smtClean="0"/>
              <a:t/>
            </a:r>
            <a:br>
              <a:rPr lang="en-US" dirty="0" smtClean="0"/>
            </a:br>
            <a:r>
              <a:rPr lang="en-US" b="1" dirty="0" err="1"/>
              <a:t>Nankaidō</a:t>
            </a:r>
            <a:r>
              <a:rPr lang="en-US" b="1" dirty="0"/>
              <a:t> earthquake, 1946</a:t>
            </a:r>
            <a:br>
              <a:rPr lang="en-US" b="1" dirty="0"/>
            </a:br>
            <a:endParaRPr lang="en-US" dirty="0"/>
          </a:p>
        </p:txBody>
      </p:sp>
      <p:pic>
        <p:nvPicPr>
          <p:cNvPr id="2050" name="Picture 2" descr="https://www.elist10.com/wp-content/uploads/2013/09/Nankaid%C5%8D-earthquake-200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58570" y="1874517"/>
            <a:ext cx="4971430" cy="3594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51678" y="1874517"/>
            <a:ext cx="4847197" cy="4616621"/>
          </a:xfrm>
          <a:prstGeom prst="rect">
            <a:avLst/>
          </a:prstGeom>
        </p:spPr>
        <p:txBody>
          <a:bodyPr wrap="square">
            <a:spAutoFit/>
          </a:bodyPr>
          <a:lstStyle/>
          <a:p>
            <a:r>
              <a:rPr lang="en-US" dirty="0">
                <a:solidFill>
                  <a:srgbClr val="3A3A3A"/>
                </a:solidFill>
                <a:latin typeface="-apple-system"/>
              </a:rPr>
              <a:t>On 21 December, 1946 a catastrophic earthquake hit the southwest of Japan in the </a:t>
            </a:r>
            <a:r>
              <a:rPr lang="en-US" dirty="0" err="1">
                <a:solidFill>
                  <a:srgbClr val="3A3A3A"/>
                </a:solidFill>
                <a:latin typeface="-apple-system"/>
              </a:rPr>
              <a:t>Nankai</a:t>
            </a:r>
            <a:r>
              <a:rPr lang="en-US" dirty="0">
                <a:solidFill>
                  <a:srgbClr val="3A3A3A"/>
                </a:solidFill>
                <a:latin typeface="-apple-system"/>
              </a:rPr>
              <a:t> Trough measuring a whooping 8.4 on the moment magnitude scale. The time was exactly 4:20 local time and the quake was reported to be one of the </a:t>
            </a:r>
            <a:r>
              <a:rPr lang="en-US" dirty="0" err="1">
                <a:solidFill>
                  <a:srgbClr val="3A3A3A"/>
                </a:solidFill>
                <a:latin typeface="-apple-system"/>
              </a:rPr>
              <a:t>Nankai’s</a:t>
            </a:r>
            <a:r>
              <a:rPr lang="en-US" dirty="0">
                <a:solidFill>
                  <a:srgbClr val="3A3A3A"/>
                </a:solidFill>
                <a:latin typeface="-apple-system"/>
              </a:rPr>
              <a:t> mega-thrust earthquakes which are periodic quakes occurring  off the southern coast of </a:t>
            </a:r>
            <a:r>
              <a:rPr lang="en-US" dirty="0" err="1">
                <a:solidFill>
                  <a:srgbClr val="3A3A3A"/>
                </a:solidFill>
                <a:latin typeface="-apple-system"/>
              </a:rPr>
              <a:t>Kii</a:t>
            </a:r>
            <a:r>
              <a:rPr lang="en-US" dirty="0">
                <a:solidFill>
                  <a:srgbClr val="3A3A3A"/>
                </a:solidFill>
                <a:latin typeface="-apple-system"/>
              </a:rPr>
              <a:t> Peninsula and Shikoku, Japan every 100 to 150 years. The quake gave rise to enormous tsunami waves that washed away 1451 houses and caused over a 1500 deaths. The quake felt almost everywhere in the central and western parts of the country, making it one of the most powerful earthquakes ever to have occurred in Japan.</a:t>
            </a:r>
            <a:endParaRPr lang="en-US" dirty="0"/>
          </a:p>
        </p:txBody>
      </p:sp>
    </p:spTree>
    <p:extLst>
      <p:ext uri="{BB962C8B-B14F-4D97-AF65-F5344CB8AC3E}">
        <p14:creationId xmlns:p14="http://schemas.microsoft.com/office/powerpoint/2010/main" val="3425453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“BIGGEST” NATURAL</a:t>
            </a:r>
            <a:r>
              <a:rPr lang="lt-LT" dirty="0" smtClean="0"/>
              <a:t> </a:t>
            </a:r>
            <a:r>
              <a:rPr lang="lt-LT" dirty="0" smtClean="0"/>
              <a:t>disasters</a:t>
            </a:r>
            <a:r>
              <a:rPr lang="en-US" dirty="0" smtClean="0"/>
              <a:t/>
            </a:r>
            <a:br>
              <a:rPr lang="en-US" dirty="0" smtClean="0"/>
            </a:br>
            <a:r>
              <a:rPr lang="en-US" b="1" dirty="0" err="1"/>
              <a:t>Tonankai</a:t>
            </a:r>
            <a:r>
              <a:rPr lang="en-US" b="1" dirty="0"/>
              <a:t> earthquake, 1944</a:t>
            </a:r>
            <a:br>
              <a:rPr lang="en-US" b="1" dirty="0"/>
            </a:br>
            <a:endParaRPr lang="en-US" dirty="0"/>
          </a:p>
        </p:txBody>
      </p:sp>
      <p:pic>
        <p:nvPicPr>
          <p:cNvPr id="3074" name="Picture 2" descr="Japan Tonankai earthquake, 194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1678" y="1874517"/>
            <a:ext cx="4042561" cy="3594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58928" y="1874517"/>
            <a:ext cx="5771072" cy="3139321"/>
          </a:xfrm>
          <a:prstGeom prst="rect">
            <a:avLst/>
          </a:prstGeom>
        </p:spPr>
        <p:txBody>
          <a:bodyPr wrap="square">
            <a:spAutoFit/>
          </a:bodyPr>
          <a:lstStyle/>
          <a:p>
            <a:r>
              <a:rPr lang="en-US" dirty="0">
                <a:solidFill>
                  <a:srgbClr val="3A3A3A"/>
                </a:solidFill>
                <a:latin typeface="-apple-system"/>
              </a:rPr>
              <a:t>The earthquake hit the Pacific coast of central Japan on 7</a:t>
            </a:r>
            <a:r>
              <a:rPr lang="en-US" baseline="30000" dirty="0">
                <a:solidFill>
                  <a:srgbClr val="3A3A3A"/>
                </a:solidFill>
                <a:latin typeface="-apple-system"/>
              </a:rPr>
              <a:t>th</a:t>
            </a:r>
            <a:r>
              <a:rPr lang="en-US" dirty="0">
                <a:solidFill>
                  <a:srgbClr val="3A3A3A"/>
                </a:solidFill>
                <a:latin typeface="-apple-system"/>
              </a:rPr>
              <a:t> December, 1944, about 20 km off the </a:t>
            </a:r>
            <a:r>
              <a:rPr lang="en-US" dirty="0" err="1">
                <a:solidFill>
                  <a:srgbClr val="3A3A3A"/>
                </a:solidFill>
                <a:latin typeface="-apple-system"/>
              </a:rPr>
              <a:t>Shima</a:t>
            </a:r>
            <a:r>
              <a:rPr lang="en-US" dirty="0">
                <a:solidFill>
                  <a:srgbClr val="3A3A3A"/>
                </a:solidFill>
                <a:latin typeface="-apple-system"/>
              </a:rPr>
              <a:t> Peninsula in Japan, mainly striking coastal areas like Mie, Aichi and Shizuoka Prefectures. As the result of the ongoing Second War at the time, the news on the event was downplayed by the authorities in order to protect wartime morale, and as a result the full extent of the damage was never known. However, it was estimated that the quake had killed over 1300 people, the tsunami waves being the leading cause of the casualties.</a:t>
            </a:r>
            <a:endParaRPr lang="en-US" dirty="0"/>
          </a:p>
        </p:txBody>
      </p:sp>
    </p:spTree>
    <p:extLst>
      <p:ext uri="{BB962C8B-B14F-4D97-AF65-F5344CB8AC3E}">
        <p14:creationId xmlns:p14="http://schemas.microsoft.com/office/powerpoint/2010/main" val="476758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“BIGGEST” NATURAL</a:t>
            </a:r>
            <a:r>
              <a:rPr lang="lt-LT" dirty="0" smtClean="0"/>
              <a:t> </a:t>
            </a:r>
            <a:r>
              <a:rPr lang="lt-LT" dirty="0" smtClean="0"/>
              <a:t>disasters</a:t>
            </a:r>
            <a:r>
              <a:rPr lang="en-US" dirty="0" smtClean="0"/>
              <a:t/>
            </a:r>
            <a:br>
              <a:rPr lang="en-US" dirty="0" smtClean="0"/>
            </a:br>
            <a:r>
              <a:rPr lang="en-US" b="1" dirty="0"/>
              <a:t>Great Hanshin earthquake, 1995</a:t>
            </a:r>
            <a:br>
              <a:rPr lang="en-US" b="1" dirty="0"/>
            </a:br>
            <a:endParaRPr lang="en-US" dirty="0"/>
          </a:p>
        </p:txBody>
      </p:sp>
      <p:pic>
        <p:nvPicPr>
          <p:cNvPr id="4" name="Content Placeholder 3"/>
          <p:cNvPicPr>
            <a:picLocks noGrp="1" noChangeAspect="1"/>
          </p:cNvPicPr>
          <p:nvPr>
            <p:ph idx="1"/>
          </p:nvPr>
        </p:nvPicPr>
        <p:blipFill>
          <a:blip r:embed="rId2"/>
          <a:stretch>
            <a:fillRect/>
          </a:stretch>
        </p:blipFill>
        <p:spPr>
          <a:xfrm>
            <a:off x="6629400" y="1874517"/>
            <a:ext cx="4800600" cy="3143250"/>
          </a:xfrm>
          <a:prstGeom prst="rect">
            <a:avLst/>
          </a:prstGeom>
        </p:spPr>
      </p:pic>
      <p:sp>
        <p:nvSpPr>
          <p:cNvPr id="5" name="Rectangle 4"/>
          <p:cNvSpPr/>
          <p:nvPr/>
        </p:nvSpPr>
        <p:spPr>
          <a:xfrm>
            <a:off x="1251678" y="1874517"/>
            <a:ext cx="4976594" cy="4524315"/>
          </a:xfrm>
          <a:prstGeom prst="rect">
            <a:avLst/>
          </a:prstGeom>
        </p:spPr>
        <p:txBody>
          <a:bodyPr wrap="square">
            <a:spAutoFit/>
          </a:bodyPr>
          <a:lstStyle/>
          <a:p>
            <a:r>
              <a:rPr lang="en-US" dirty="0">
                <a:solidFill>
                  <a:srgbClr val="3A3A3A"/>
                </a:solidFill>
                <a:latin typeface="-apple-system"/>
              </a:rPr>
              <a:t>The Great Hanshin earthquake or better known as the devastating Kobe earthquake occurred on a Tuesday, Jan 17</a:t>
            </a:r>
            <a:r>
              <a:rPr lang="en-US" baseline="30000" dirty="0">
                <a:solidFill>
                  <a:srgbClr val="3A3A3A"/>
                </a:solidFill>
                <a:latin typeface="-apple-system"/>
              </a:rPr>
              <a:t>th</a:t>
            </a:r>
            <a:r>
              <a:rPr lang="en-US" dirty="0">
                <a:solidFill>
                  <a:srgbClr val="3A3A3A"/>
                </a:solidFill>
                <a:latin typeface="-apple-system"/>
              </a:rPr>
              <a:t>, 1995 at quarter to six JST in the south of Hyōgo Prefecture, Japan. The quake lasted for twenty seconds destroying 150,000 buildings, the collapse of about a kilometer of the Hanshin Expressway and also causing the destruction of 120 of the 150 quays in the port of Kobe, and fires which raged over a large portion of the city due to uncontrolled gas leakages around the city. The quake was measured at 6.8 on the moment magnitude scale (UGCS) and </a:t>
            </a:r>
            <a:r>
              <a:rPr lang="en-US" dirty="0" err="1">
                <a:solidFill>
                  <a:srgbClr val="3A3A3A"/>
                </a:solidFill>
                <a:latin typeface="-apple-system"/>
              </a:rPr>
              <a:t>Mj</a:t>
            </a:r>
            <a:r>
              <a:rPr lang="en-US" dirty="0">
                <a:solidFill>
                  <a:srgbClr val="3A3A3A"/>
                </a:solidFill>
                <a:latin typeface="-apple-system"/>
              </a:rPr>
              <a:t> 7.3 on the JMA magnitude scale. Casualties resulted from the quake were over a 6000 dead people, with more than 300,000 injured or made homeless.</a:t>
            </a:r>
            <a:endParaRPr lang="en-US" dirty="0"/>
          </a:p>
        </p:txBody>
      </p:sp>
    </p:spTree>
    <p:extLst>
      <p:ext uri="{BB962C8B-B14F-4D97-AF65-F5344CB8AC3E}">
        <p14:creationId xmlns:p14="http://schemas.microsoft.com/office/powerpoint/2010/main" val="3818262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“BIGGEST” NATURAL</a:t>
            </a:r>
            <a:r>
              <a:rPr lang="lt-LT" dirty="0" smtClean="0"/>
              <a:t> </a:t>
            </a:r>
            <a:r>
              <a:rPr lang="lt-LT" dirty="0" smtClean="0"/>
              <a:t>disasters</a:t>
            </a:r>
            <a:r>
              <a:rPr lang="en-US" dirty="0" smtClean="0"/>
              <a:t/>
            </a:r>
            <a:br>
              <a:rPr lang="en-US" dirty="0" smtClean="0"/>
            </a:br>
            <a:r>
              <a:rPr lang="en-US" sz="4000" b="1" dirty="0" err="1"/>
              <a:t>Tōhoku</a:t>
            </a:r>
            <a:r>
              <a:rPr lang="en-US" sz="4000" b="1" dirty="0"/>
              <a:t> earthquake and tsunami, 2011</a:t>
            </a:r>
            <a:r>
              <a:rPr lang="en-US" b="1" dirty="0"/>
              <a:t/>
            </a:r>
            <a:br>
              <a:rPr lang="en-US" b="1" dirty="0"/>
            </a:br>
            <a:endParaRPr lang="en-US" dirty="0"/>
          </a:p>
        </p:txBody>
      </p:sp>
      <p:pic>
        <p:nvPicPr>
          <p:cNvPr id="4" name="Content Placeholder 3"/>
          <p:cNvPicPr>
            <a:picLocks noGrp="1" noChangeAspect="1"/>
          </p:cNvPicPr>
          <p:nvPr>
            <p:ph idx="1"/>
          </p:nvPr>
        </p:nvPicPr>
        <p:blipFill>
          <a:blip r:embed="rId2"/>
          <a:stretch>
            <a:fillRect/>
          </a:stretch>
        </p:blipFill>
        <p:spPr>
          <a:xfrm>
            <a:off x="915247" y="2197459"/>
            <a:ext cx="4053568" cy="3183147"/>
          </a:xfrm>
          <a:prstGeom prst="rect">
            <a:avLst/>
          </a:prstGeom>
        </p:spPr>
      </p:pic>
      <p:sp>
        <p:nvSpPr>
          <p:cNvPr id="5" name="Rectangle 4"/>
          <p:cNvSpPr/>
          <p:nvPr/>
        </p:nvSpPr>
        <p:spPr>
          <a:xfrm>
            <a:off x="4968815" y="1526876"/>
            <a:ext cx="6883879" cy="4524315"/>
          </a:xfrm>
          <a:prstGeom prst="rect">
            <a:avLst/>
          </a:prstGeom>
        </p:spPr>
        <p:txBody>
          <a:bodyPr wrap="square">
            <a:spAutoFit/>
          </a:bodyPr>
          <a:lstStyle/>
          <a:p>
            <a:r>
              <a:rPr lang="en-US" dirty="0">
                <a:solidFill>
                  <a:srgbClr val="3A3A3A"/>
                </a:solidFill>
                <a:latin typeface="-apple-system"/>
              </a:rPr>
              <a:t>Often referred to in Japan, as the Great East Japan Earthquake, the </a:t>
            </a:r>
            <a:r>
              <a:rPr lang="en-US" dirty="0" err="1">
                <a:solidFill>
                  <a:srgbClr val="3A3A3A"/>
                </a:solidFill>
                <a:latin typeface="-apple-system"/>
              </a:rPr>
              <a:t>Tōhoku</a:t>
            </a:r>
            <a:r>
              <a:rPr lang="en-US" dirty="0">
                <a:solidFill>
                  <a:srgbClr val="3A3A3A"/>
                </a:solidFill>
                <a:latin typeface="-apple-system"/>
              </a:rPr>
              <a:t> quake was one that surpassed the record of the Great </a:t>
            </a:r>
            <a:r>
              <a:rPr lang="en-US" dirty="0" err="1">
                <a:solidFill>
                  <a:srgbClr val="3A3A3A"/>
                </a:solidFill>
                <a:latin typeface="-apple-system"/>
              </a:rPr>
              <a:t>Kantō</a:t>
            </a:r>
            <a:r>
              <a:rPr lang="en-US" dirty="0">
                <a:solidFill>
                  <a:srgbClr val="3A3A3A"/>
                </a:solidFill>
                <a:latin typeface="-apple-system"/>
              </a:rPr>
              <a:t> quake of 1923 in magnitude and destruction measuring a 9.0 in the moment magnitude scale and killing thousands of people across Japan! The quake was an undersea mega-thrust earthquake off the coast of Japan that occurred at 14:46 JST on Friday, 11</a:t>
            </a:r>
            <a:r>
              <a:rPr lang="en-US" baseline="30000" dirty="0">
                <a:solidFill>
                  <a:srgbClr val="3A3A3A"/>
                </a:solidFill>
                <a:latin typeface="-apple-system"/>
              </a:rPr>
              <a:t>th</a:t>
            </a:r>
            <a:r>
              <a:rPr lang="en-US" dirty="0">
                <a:solidFill>
                  <a:srgbClr val="3A3A3A"/>
                </a:solidFill>
                <a:latin typeface="-apple-system"/>
              </a:rPr>
              <a:t> of March, 2011. It was the most powerful earthquake ever to hit Japan and the fifth most powerful quake in the world since the beginning of modern record keeping. The epicenter of the quake was approximately 43 miles east of the </a:t>
            </a:r>
            <a:r>
              <a:rPr lang="en-US" dirty="0" err="1">
                <a:solidFill>
                  <a:srgbClr val="3A3A3A"/>
                </a:solidFill>
                <a:latin typeface="-apple-system"/>
              </a:rPr>
              <a:t>Oshika</a:t>
            </a:r>
            <a:r>
              <a:rPr lang="en-US" dirty="0">
                <a:solidFill>
                  <a:srgbClr val="3A3A3A"/>
                </a:solidFill>
                <a:latin typeface="-apple-system"/>
              </a:rPr>
              <a:t> Peninsula of </a:t>
            </a:r>
            <a:r>
              <a:rPr lang="en-US" dirty="0" err="1">
                <a:solidFill>
                  <a:srgbClr val="3A3A3A"/>
                </a:solidFill>
                <a:latin typeface="-apple-system"/>
              </a:rPr>
              <a:t>Tōhoku</a:t>
            </a:r>
            <a:r>
              <a:rPr lang="en-US" dirty="0">
                <a:solidFill>
                  <a:srgbClr val="3A3A3A"/>
                </a:solidFill>
                <a:latin typeface="-apple-system"/>
              </a:rPr>
              <a:t> and the hypocenter at an underwater depth of approximately 19 miles. The quake triggered powerful tsunami waves that reached heights of up to 40.5 meters in </a:t>
            </a:r>
            <a:r>
              <a:rPr lang="en-US" dirty="0" err="1">
                <a:solidFill>
                  <a:srgbClr val="3A3A3A"/>
                </a:solidFill>
                <a:latin typeface="-apple-system"/>
              </a:rPr>
              <a:t>Miyako</a:t>
            </a:r>
            <a:r>
              <a:rPr lang="en-US" dirty="0">
                <a:solidFill>
                  <a:srgbClr val="3A3A3A"/>
                </a:solidFill>
                <a:latin typeface="-apple-system"/>
              </a:rPr>
              <a:t> in </a:t>
            </a:r>
            <a:r>
              <a:rPr lang="en-US" dirty="0" err="1">
                <a:solidFill>
                  <a:srgbClr val="3A3A3A"/>
                </a:solidFill>
                <a:latin typeface="-apple-system"/>
              </a:rPr>
              <a:t>Tōhoku</a:t>
            </a:r>
            <a:r>
              <a:rPr lang="en-US" dirty="0">
                <a:solidFill>
                  <a:srgbClr val="3A3A3A"/>
                </a:solidFill>
                <a:latin typeface="-apple-system"/>
              </a:rPr>
              <a:t> Iwate Prefecture. The quake was certainly the costliest natural disaster in world history, as the World Bank’s estimated total economic cost for the disaster was at US$235 billion.</a:t>
            </a:r>
            <a:endParaRPr lang="en-US" dirty="0"/>
          </a:p>
        </p:txBody>
      </p:sp>
    </p:spTree>
    <p:extLst>
      <p:ext uri="{BB962C8B-B14F-4D97-AF65-F5344CB8AC3E}">
        <p14:creationId xmlns:p14="http://schemas.microsoft.com/office/powerpoint/2010/main" val="122147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TECHNICAL DISASTERS</a:t>
            </a:r>
            <a:br>
              <a:rPr lang="en-US" dirty="0" smtClean="0"/>
            </a:br>
            <a:r>
              <a:rPr lang="en-US" b="1" dirty="0"/>
              <a:t>Fukushima nuclear disaster </a:t>
            </a:r>
            <a:br>
              <a:rPr lang="en-US" b="1" dirty="0"/>
            </a:br>
            <a:endParaRPr lang="en-US" dirty="0"/>
          </a:p>
        </p:txBody>
      </p:sp>
      <p:sp>
        <p:nvSpPr>
          <p:cNvPr id="3" name="Content Placeholder 2"/>
          <p:cNvSpPr>
            <a:spLocks noGrp="1"/>
          </p:cNvSpPr>
          <p:nvPr>
            <p:ph idx="1"/>
          </p:nvPr>
        </p:nvSpPr>
        <p:spPr>
          <a:xfrm>
            <a:off x="1251678" y="1874517"/>
            <a:ext cx="4094045" cy="3279530"/>
          </a:xfrm>
        </p:spPr>
        <p:txBody>
          <a:bodyPr>
            <a:normAutofit fontScale="85000" lnSpcReduction="10000"/>
          </a:bodyPr>
          <a:lstStyle/>
          <a:p>
            <a:pPr fontAlgn="base"/>
            <a:r>
              <a:rPr lang="en-US" dirty="0"/>
              <a:t>The six-reactor Fukushima Daiichi nuclear plant was badly damaged after the 11 March 2011 earthquake and tsunami knocked out cooling systems to reactors, leading to meltdowns and the release of radioactivity.</a:t>
            </a:r>
          </a:p>
          <a:p>
            <a:pPr fontAlgn="base"/>
            <a:r>
              <a:rPr lang="en-US" dirty="0"/>
              <a:t>Tens of thousands of residents were evacuated from an exclusion zone around the plant as workers battled to bring reactors under control. </a:t>
            </a:r>
            <a:r>
              <a:rPr lang="en-US" dirty="0" smtClean="0"/>
              <a:t> </a:t>
            </a:r>
            <a:r>
              <a:rPr lang="en-US" dirty="0" err="1" smtClean="0"/>
              <a:t>Tepco</a:t>
            </a:r>
            <a:r>
              <a:rPr lang="en-US" dirty="0" smtClean="0"/>
              <a:t> </a:t>
            </a:r>
            <a:r>
              <a:rPr lang="en-US" dirty="0"/>
              <a:t>declared the reactors stable in December 2011.</a:t>
            </a:r>
          </a:p>
          <a:p>
            <a:endParaRPr lang="en-US" dirty="0"/>
          </a:p>
        </p:txBody>
      </p:sp>
      <p:pic>
        <p:nvPicPr>
          <p:cNvPr id="1026" name="Picture 2" descr="Image result for FUKUSHI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4706" y="1874517"/>
            <a:ext cx="5975294" cy="398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88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8CD7061-CD71-4519-8AA3-1846AAC04A36}"/>
              </a:ext>
            </a:extLst>
          </p:cNvPr>
          <p:cNvSpPr>
            <a:spLocks noGrp="1"/>
          </p:cNvSpPr>
          <p:nvPr>
            <p:ph type="title"/>
          </p:nvPr>
        </p:nvSpPr>
        <p:spPr/>
        <p:txBody>
          <a:bodyPr/>
          <a:lstStyle/>
          <a:p>
            <a:pPr algn="ctr"/>
            <a:r>
              <a:rPr lang="en-US" smtClean="0"/>
              <a:t>RESOURCES:</a:t>
            </a:r>
            <a:endParaRPr lang="lt-LT"/>
          </a:p>
        </p:txBody>
      </p:sp>
      <p:sp>
        <p:nvSpPr>
          <p:cNvPr id="3" name="Turinio vietos rezervavimo ženklas 2">
            <a:extLst>
              <a:ext uri="{FF2B5EF4-FFF2-40B4-BE49-F238E27FC236}">
                <a16:creationId xmlns:a16="http://schemas.microsoft.com/office/drawing/2014/main" id="{7A9E6A7B-AF79-45FF-A1FA-3BA22E06751A}"/>
              </a:ext>
            </a:extLst>
          </p:cNvPr>
          <p:cNvSpPr>
            <a:spLocks noGrp="1"/>
          </p:cNvSpPr>
          <p:nvPr>
            <p:ph idx="1"/>
          </p:nvPr>
        </p:nvSpPr>
        <p:spPr/>
        <p:txBody>
          <a:bodyPr>
            <a:normAutofit/>
          </a:bodyPr>
          <a:lstStyle/>
          <a:p>
            <a:r>
              <a:rPr lang="lt-LT" dirty="0">
                <a:hlinkClick r:id="rId2"/>
              </a:rPr>
              <a:t>https://www.worldatlas.com/as/jp/where-is-japan.html</a:t>
            </a:r>
            <a:endParaRPr lang="lt-LT" dirty="0"/>
          </a:p>
          <a:p>
            <a:r>
              <a:rPr lang="lt-LT" dirty="0">
                <a:hlinkClick r:id="rId3"/>
              </a:rPr>
              <a:t>https://tradingeconomics.com/japan/population</a:t>
            </a:r>
            <a:endParaRPr lang="lt-LT" dirty="0"/>
          </a:p>
          <a:p>
            <a:r>
              <a:rPr lang="lt-LT" dirty="0">
                <a:hlinkClick r:id="rId4"/>
              </a:rPr>
              <a:t>http://www.worldometers.info/world-population/japan-population/</a:t>
            </a:r>
            <a:endParaRPr lang="lt-LT" dirty="0"/>
          </a:p>
          <a:p>
            <a:r>
              <a:rPr lang="lt-LT" dirty="0">
                <a:hlinkClick r:id="rId5"/>
              </a:rPr>
              <a:t>https://</a:t>
            </a:r>
            <a:r>
              <a:rPr lang="lt-LT" dirty="0" smtClean="0">
                <a:hlinkClick r:id="rId5"/>
              </a:rPr>
              <a:t>www.statravel.com/japan-climate.htm</a:t>
            </a:r>
            <a:endParaRPr lang="en-US" dirty="0" smtClean="0"/>
          </a:p>
          <a:p>
            <a:r>
              <a:rPr lang="lt-LT" dirty="0"/>
              <a:t>https://www.japantimes.co.jp/news/2019/02/26/national/magnitude-7-8-quake-highly-likely-along-japan-trench-off-pacific-coast-within-30-years-panel-reports/#.XJjO9SgzaMo</a:t>
            </a:r>
          </a:p>
          <a:p>
            <a:r>
              <a:rPr lang="lt-LT" dirty="0">
                <a:hlinkClick r:id="rId6"/>
              </a:rPr>
              <a:t>https://www.elist10.com/top-10-natural-disasters-in-japanese-history/</a:t>
            </a:r>
            <a:endParaRPr lang="lt-LT" dirty="0"/>
          </a:p>
          <a:p>
            <a:r>
              <a:rPr lang="lt-LT" dirty="0">
                <a:hlinkClick r:id="rId7"/>
              </a:rPr>
              <a:t>https://</a:t>
            </a:r>
            <a:r>
              <a:rPr lang="lt-LT" dirty="0" smtClean="0">
                <a:hlinkClick r:id="rId7"/>
              </a:rPr>
              <a:t>en.wikipedia.org/wiki/List_of_earthquakes_in_Japan</a:t>
            </a:r>
            <a:endParaRPr lang="lt-LT" dirty="0"/>
          </a:p>
          <a:p>
            <a:endParaRPr lang="lt-LT" dirty="0"/>
          </a:p>
          <a:p>
            <a:endParaRPr lang="lt-LT" dirty="0"/>
          </a:p>
          <a:p>
            <a:endParaRPr lang="lt-LT" dirty="0"/>
          </a:p>
          <a:p>
            <a:endParaRPr lang="lt-LT" dirty="0"/>
          </a:p>
          <a:p>
            <a:endParaRPr lang="lt-LT" dirty="0"/>
          </a:p>
          <a:p>
            <a:endParaRPr lang="lt-LT" dirty="0"/>
          </a:p>
        </p:txBody>
      </p:sp>
    </p:spTree>
    <p:extLst>
      <p:ext uri="{BB962C8B-B14F-4D97-AF65-F5344CB8AC3E}">
        <p14:creationId xmlns:p14="http://schemas.microsoft.com/office/powerpoint/2010/main" val="3935578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D93C12C-511A-4E9E-8450-17F6309FC838}"/>
              </a:ext>
            </a:extLst>
          </p:cNvPr>
          <p:cNvSpPr>
            <a:spLocks noGrp="1"/>
          </p:cNvSpPr>
          <p:nvPr>
            <p:ph type="title"/>
          </p:nvPr>
        </p:nvSpPr>
        <p:spPr/>
        <p:txBody>
          <a:bodyPr/>
          <a:lstStyle/>
          <a:p>
            <a:pPr algn="ctr"/>
            <a:r>
              <a:rPr lang="lt-LT" dirty="0" err="1"/>
              <a:t>population</a:t>
            </a:r>
            <a:endParaRPr lang="lt-LT" dirty="0"/>
          </a:p>
        </p:txBody>
      </p:sp>
      <p:sp>
        <p:nvSpPr>
          <p:cNvPr id="3" name="Turinio vietos rezervavimo ženklas 2">
            <a:extLst>
              <a:ext uri="{FF2B5EF4-FFF2-40B4-BE49-F238E27FC236}">
                <a16:creationId xmlns:a16="http://schemas.microsoft.com/office/drawing/2014/main" id="{531449CE-8BB9-43ED-B3A4-4CFFADA35C25}"/>
              </a:ext>
            </a:extLst>
          </p:cNvPr>
          <p:cNvSpPr>
            <a:spLocks noGrp="1"/>
          </p:cNvSpPr>
          <p:nvPr>
            <p:ph idx="1"/>
          </p:nvPr>
        </p:nvSpPr>
        <p:spPr>
          <a:xfrm>
            <a:off x="6094174" y="1874517"/>
            <a:ext cx="5335826" cy="4429302"/>
          </a:xfrm>
        </p:spPr>
        <p:txBody>
          <a:bodyPr>
            <a:normAutofit fontScale="77500" lnSpcReduction="20000"/>
          </a:bodyPr>
          <a:lstStyle/>
          <a:p>
            <a:pPr algn="just"/>
            <a:r>
              <a:rPr lang="en-US" sz="2400" dirty="0">
                <a:latin typeface="Times New Roman" panose="02020603050405020304" pitchFamily="18" charset="0"/>
                <a:cs typeface="Times New Roman" panose="02020603050405020304" pitchFamily="18" charset="0"/>
              </a:rPr>
              <a:t>The current population of </a:t>
            </a:r>
            <a:r>
              <a:rPr lang="en-US" sz="2400" b="1" dirty="0">
                <a:latin typeface="Times New Roman" panose="02020603050405020304" pitchFamily="18" charset="0"/>
                <a:cs typeface="Times New Roman" panose="02020603050405020304" pitchFamily="18" charset="0"/>
              </a:rPr>
              <a:t>Japan</a:t>
            </a:r>
            <a:r>
              <a:rPr lang="en-US" sz="2400" dirty="0">
                <a:latin typeface="Times New Roman" panose="02020603050405020304" pitchFamily="18" charset="0"/>
                <a:cs typeface="Times New Roman" panose="02020603050405020304" pitchFamily="18" charset="0"/>
              </a:rPr>
              <a:t> is </a:t>
            </a:r>
            <a:r>
              <a:rPr lang="en-US" sz="2400" b="1" dirty="0">
                <a:latin typeface="Times New Roman" panose="02020603050405020304" pitchFamily="18" charset="0"/>
                <a:cs typeface="Times New Roman" panose="02020603050405020304" pitchFamily="18" charset="0"/>
              </a:rPr>
              <a:t>126,950,447</a:t>
            </a:r>
            <a:r>
              <a:rPr lang="en-US" sz="2400" dirty="0">
                <a:latin typeface="Times New Roman" panose="02020603050405020304" pitchFamily="18" charset="0"/>
                <a:cs typeface="Times New Roman" panose="02020603050405020304" pitchFamily="18" charset="0"/>
              </a:rPr>
              <a:t> as of Sunday, March 17, 2019, based on the latest United Nations estimates.</a:t>
            </a:r>
          </a:p>
          <a:p>
            <a:pPr algn="just"/>
            <a:r>
              <a:rPr lang="en-US" sz="2400" dirty="0">
                <a:latin typeface="Times New Roman" panose="02020603050405020304" pitchFamily="18" charset="0"/>
                <a:cs typeface="Times New Roman" panose="02020603050405020304" pitchFamily="18" charset="0"/>
              </a:rPr>
              <a:t>Japan population is equivalent to </a:t>
            </a:r>
            <a:r>
              <a:rPr lang="en-US" sz="2400" b="1" dirty="0">
                <a:latin typeface="Times New Roman" panose="02020603050405020304" pitchFamily="18" charset="0"/>
                <a:cs typeface="Times New Roman" panose="02020603050405020304" pitchFamily="18" charset="0"/>
              </a:rPr>
              <a:t>1.64%</a:t>
            </a:r>
            <a:r>
              <a:rPr lang="en-US" sz="2400" dirty="0">
                <a:latin typeface="Times New Roman" panose="02020603050405020304" pitchFamily="18" charset="0"/>
                <a:cs typeface="Times New Roman" panose="02020603050405020304" pitchFamily="18" charset="0"/>
              </a:rPr>
              <a:t> of the total world population.</a:t>
            </a:r>
          </a:p>
          <a:p>
            <a:pPr algn="just"/>
            <a:r>
              <a:rPr lang="en-US" sz="2400" dirty="0">
                <a:latin typeface="Times New Roman" panose="02020603050405020304" pitchFamily="18" charset="0"/>
                <a:cs typeface="Times New Roman" panose="02020603050405020304" pitchFamily="18" charset="0"/>
              </a:rPr>
              <a:t>Japan ranks number </a:t>
            </a:r>
            <a:r>
              <a:rPr lang="en-US" sz="2400" b="1" dirty="0">
                <a:latin typeface="Times New Roman" panose="02020603050405020304" pitchFamily="18" charset="0"/>
                <a:cs typeface="Times New Roman" panose="02020603050405020304" pitchFamily="18" charset="0"/>
              </a:rPr>
              <a:t>11</a:t>
            </a:r>
            <a:r>
              <a:rPr lang="en-US" sz="2400" dirty="0">
                <a:latin typeface="Times New Roman" panose="02020603050405020304" pitchFamily="18" charset="0"/>
                <a:cs typeface="Times New Roman" panose="02020603050405020304" pitchFamily="18" charset="0"/>
              </a:rPr>
              <a:t> in the list of countries (and dependencies) by population.</a:t>
            </a:r>
          </a:p>
          <a:p>
            <a:pPr algn="just"/>
            <a:r>
              <a:rPr lang="en-US" sz="2400" dirty="0">
                <a:latin typeface="Times New Roman" panose="02020603050405020304" pitchFamily="18" charset="0"/>
                <a:cs typeface="Times New Roman" panose="02020603050405020304" pitchFamily="18" charset="0"/>
              </a:rPr>
              <a:t>The population density in Japan is 348 per Km</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(901 people per mi</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The total </a:t>
            </a:r>
            <a:r>
              <a:rPr lang="en-US" sz="2400" b="1" dirty="0">
                <a:latin typeface="Times New Roman" panose="02020603050405020304" pitchFamily="18" charset="0"/>
                <a:cs typeface="Times New Roman" panose="02020603050405020304" pitchFamily="18" charset="0"/>
              </a:rPr>
              <a:t>land</a:t>
            </a:r>
            <a:r>
              <a:rPr lang="en-US" sz="2400" dirty="0">
                <a:latin typeface="Times New Roman" panose="02020603050405020304" pitchFamily="18" charset="0"/>
                <a:cs typeface="Times New Roman" panose="02020603050405020304" pitchFamily="18" charset="0"/>
              </a:rPr>
              <a:t> area is 364,555 Km2 (140,755 sq. miles)</a:t>
            </a:r>
          </a:p>
          <a:p>
            <a:pPr algn="just"/>
            <a:r>
              <a:rPr lang="en-US" sz="2400" b="1" dirty="0">
                <a:latin typeface="Times New Roman" panose="02020603050405020304" pitchFamily="18" charset="0"/>
                <a:cs typeface="Times New Roman" panose="02020603050405020304" pitchFamily="18" charset="0"/>
              </a:rPr>
              <a:t>94.1 %</a:t>
            </a:r>
            <a:r>
              <a:rPr lang="en-US" sz="2400" dirty="0">
                <a:latin typeface="Times New Roman" panose="02020603050405020304" pitchFamily="18" charset="0"/>
                <a:cs typeface="Times New Roman" panose="02020603050405020304" pitchFamily="18" charset="0"/>
              </a:rPr>
              <a:t> of the population is </a:t>
            </a:r>
            <a:r>
              <a:rPr lang="en-US" sz="2400" b="1" dirty="0">
                <a:latin typeface="Times New Roman" panose="02020603050405020304" pitchFamily="18" charset="0"/>
                <a:cs typeface="Times New Roman" panose="02020603050405020304" pitchFamily="18" charset="0"/>
              </a:rPr>
              <a:t>urban</a:t>
            </a:r>
            <a:r>
              <a:rPr lang="en-US" sz="2400" dirty="0">
                <a:latin typeface="Times New Roman" panose="02020603050405020304" pitchFamily="18" charset="0"/>
                <a:cs typeface="Times New Roman" panose="02020603050405020304" pitchFamily="18" charset="0"/>
              </a:rPr>
              <a:t> (119,420,037 people in 2019)</a:t>
            </a:r>
          </a:p>
          <a:p>
            <a:pPr algn="just"/>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median age</a:t>
            </a:r>
            <a:r>
              <a:rPr lang="en-US" sz="2400" dirty="0">
                <a:latin typeface="Times New Roman" panose="02020603050405020304" pitchFamily="18" charset="0"/>
                <a:cs typeface="Times New Roman" panose="02020603050405020304" pitchFamily="18" charset="0"/>
              </a:rPr>
              <a:t> in Japan is </a:t>
            </a:r>
            <a:r>
              <a:rPr lang="en-US" sz="2400" b="1" dirty="0">
                <a:latin typeface="Times New Roman" panose="02020603050405020304" pitchFamily="18" charset="0"/>
                <a:cs typeface="Times New Roman" panose="02020603050405020304" pitchFamily="18" charset="0"/>
              </a:rPr>
              <a:t>46.7 years</a:t>
            </a:r>
            <a:r>
              <a:rPr lang="en-US" sz="2400" dirty="0">
                <a:latin typeface="Times New Roman" panose="02020603050405020304" pitchFamily="18" charset="0"/>
                <a:cs typeface="Times New Roman" panose="02020603050405020304" pitchFamily="18" charset="0"/>
              </a:rPr>
              <a:t>.</a:t>
            </a:r>
          </a:p>
        </p:txBody>
      </p:sp>
      <p:pic>
        <p:nvPicPr>
          <p:cNvPr id="2050" name="Picture 2" descr="Image result for japan popu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613" y="1128451"/>
            <a:ext cx="4842496" cy="537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10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lt-LT" dirty="0"/>
              <a:t>religion</a:t>
            </a:r>
            <a:endParaRPr lang="en-US" dirty="0"/>
          </a:p>
        </p:txBody>
      </p:sp>
      <p:graphicFrame>
        <p:nvGraphicFramePr>
          <p:cNvPr id="11" name="Turinio vietos rezervavimo ženklas 10">
            <a:extLst>
              <a:ext uri="{FF2B5EF4-FFF2-40B4-BE49-F238E27FC236}">
                <a16:creationId xmlns:a16="http://schemas.microsoft.com/office/drawing/2014/main" id="{C66A6F6D-8B9C-456C-93C3-97E91F73B519}"/>
              </a:ext>
            </a:extLst>
          </p:cNvPr>
          <p:cNvGraphicFramePr>
            <a:graphicFrameLocks noGrp="1"/>
          </p:cNvGraphicFramePr>
          <p:nvPr>
            <p:ph idx="1"/>
            <p:extLst>
              <p:ext uri="{D42A27DB-BD31-4B8C-83A1-F6EECF244321}">
                <p14:modId xmlns:p14="http://schemas.microsoft.com/office/powerpoint/2010/main" val="1411223030"/>
              </p:ext>
            </p:extLst>
          </p:nvPr>
        </p:nvGraphicFramePr>
        <p:xfrm>
          <a:off x="1251678" y="1631950"/>
          <a:ext cx="10179050" cy="3594100"/>
        </p:xfrm>
        <a:graphic>
          <a:graphicData uri="http://schemas.openxmlformats.org/drawingml/2006/chart">
            <c:chart xmlns:c="http://schemas.openxmlformats.org/drawingml/2006/chart" xmlns:r="http://schemas.openxmlformats.org/officeDocument/2006/relationships" r:id="rId2"/>
          </a:graphicData>
        </a:graphic>
      </p:graphicFrame>
      <p:sp>
        <p:nvSpPr>
          <p:cNvPr id="12" name="Stačiakampis 11">
            <a:extLst>
              <a:ext uri="{FF2B5EF4-FFF2-40B4-BE49-F238E27FC236}">
                <a16:creationId xmlns:a16="http://schemas.microsoft.com/office/drawing/2014/main" id="{6ABA23D9-CC4E-4EC7-90E0-BBC3BD97FE3E}"/>
              </a:ext>
            </a:extLst>
          </p:cNvPr>
          <p:cNvSpPr/>
          <p:nvPr/>
        </p:nvSpPr>
        <p:spPr>
          <a:xfrm>
            <a:off x="1355678" y="5226050"/>
            <a:ext cx="10074322" cy="830997"/>
          </a:xfrm>
          <a:prstGeom prst="rect">
            <a:avLst/>
          </a:prstGeom>
        </p:spPr>
        <p:txBody>
          <a:bodyPr wrap="square">
            <a:spAutoFit/>
          </a:bodyPr>
          <a:lstStyle/>
          <a:p>
            <a:pPr indent="531813" algn="just"/>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The statistic shows religion membership in Japan as of 2017. That year, 79.2 percent of the total population of Japan participate in Shinto practices.</a:t>
            </a:r>
            <a:endParaRPr lang="lt-LT" sz="2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825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F53270D-7AD2-49E4-9C75-CD9517AAE5B3}"/>
              </a:ext>
            </a:extLst>
          </p:cNvPr>
          <p:cNvSpPr>
            <a:spLocks noGrp="1"/>
          </p:cNvSpPr>
          <p:nvPr>
            <p:ph type="title"/>
          </p:nvPr>
        </p:nvSpPr>
        <p:spPr/>
        <p:txBody>
          <a:bodyPr/>
          <a:lstStyle/>
          <a:p>
            <a:pPr algn="ctr"/>
            <a:r>
              <a:rPr lang="lt-LT" dirty="0" err="1"/>
              <a:t>climate</a:t>
            </a:r>
            <a:endParaRPr lang="lt-LT" dirty="0"/>
          </a:p>
        </p:txBody>
      </p:sp>
      <p:sp>
        <p:nvSpPr>
          <p:cNvPr id="3" name="Turinio vietos rezervavimo ženklas 2">
            <a:extLst>
              <a:ext uri="{FF2B5EF4-FFF2-40B4-BE49-F238E27FC236}">
                <a16:creationId xmlns:a16="http://schemas.microsoft.com/office/drawing/2014/main" id="{1CF8C5FF-7B43-4C8F-A29D-193F0730ED1E}"/>
              </a:ext>
            </a:extLst>
          </p:cNvPr>
          <p:cNvSpPr>
            <a:spLocks noGrp="1"/>
          </p:cNvSpPr>
          <p:nvPr>
            <p:ph idx="1"/>
          </p:nvPr>
        </p:nvSpPr>
        <p:spPr>
          <a:xfrm>
            <a:off x="6142008" y="1874517"/>
            <a:ext cx="5287992" cy="4005075"/>
          </a:xfrm>
        </p:spPr>
        <p:txBody>
          <a:bodyPr>
            <a:normAutofit fontScale="92500" lnSpcReduction="10000"/>
          </a:bodyPr>
          <a:lstStyle/>
          <a:p>
            <a:pPr algn="just"/>
            <a:r>
              <a:rPr lang="en-US" sz="2400" dirty="0">
                <a:latin typeface="Times New Roman" panose="02020603050405020304" pitchFamily="18" charset="0"/>
                <a:cs typeface="Times New Roman" panose="02020603050405020304" pitchFamily="18" charset="0"/>
              </a:rPr>
              <a:t>Spring is from March to May.  Temperatures are warm but not too hot, plus there isn’t too much rain.  The famous cherry blossoms are out during this time.</a:t>
            </a:r>
            <a:endParaRPr lang="lt-LT"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Summer begins in June and the country experiences a three to four-week rainy season during which the farmers plant their rice.  It is hot and humid during this time and temperatures are often in the high 30’s.  Summer wraps up in August.</a:t>
            </a:r>
            <a:endParaRPr lang="lt-LT"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251677" y="1874517"/>
            <a:ext cx="4661913" cy="3309958"/>
          </a:xfrm>
          <a:prstGeom prst="rect">
            <a:avLst/>
          </a:prstGeom>
        </p:spPr>
      </p:pic>
    </p:spTree>
    <p:extLst>
      <p:ext uri="{BB962C8B-B14F-4D97-AF65-F5344CB8AC3E}">
        <p14:creationId xmlns:p14="http://schemas.microsoft.com/office/powerpoint/2010/main" val="1900592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1299996-BCB5-4BC9-BD6C-EE96E80BD766}"/>
              </a:ext>
            </a:extLst>
          </p:cNvPr>
          <p:cNvSpPr>
            <a:spLocks noGrp="1"/>
          </p:cNvSpPr>
          <p:nvPr>
            <p:ph type="title"/>
          </p:nvPr>
        </p:nvSpPr>
        <p:spPr/>
        <p:txBody>
          <a:bodyPr/>
          <a:lstStyle/>
          <a:p>
            <a:pPr algn="ctr"/>
            <a:r>
              <a:rPr lang="lt-LT" dirty="0" err="1"/>
              <a:t>climate</a:t>
            </a:r>
            <a:endParaRPr lang="lt-LT" dirty="0"/>
          </a:p>
        </p:txBody>
      </p:sp>
      <p:sp>
        <p:nvSpPr>
          <p:cNvPr id="3" name="Turinio vietos rezervavimo ženklas 2">
            <a:extLst>
              <a:ext uri="{FF2B5EF4-FFF2-40B4-BE49-F238E27FC236}">
                <a16:creationId xmlns:a16="http://schemas.microsoft.com/office/drawing/2014/main" id="{942BFE77-2ABE-4C90-91D2-2143E72C6815}"/>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Autumn is from September to November and is </a:t>
            </a:r>
            <a:r>
              <a:rPr lang="en-US" sz="2400" dirty="0" smtClean="0">
                <a:latin typeface="Times New Roman" panose="02020603050405020304" pitchFamily="18" charset="0"/>
                <a:cs typeface="Times New Roman" panose="02020603050405020304" pitchFamily="18" charset="0"/>
              </a:rPr>
              <a:t>characterized </a:t>
            </a:r>
            <a:r>
              <a:rPr lang="en-US" sz="2400" dirty="0">
                <a:latin typeface="Times New Roman" panose="02020603050405020304" pitchFamily="18" charset="0"/>
                <a:cs typeface="Times New Roman" panose="02020603050405020304" pitchFamily="18" charset="0"/>
              </a:rPr>
              <a:t>by light breezes and cooler temperatures of around 8-10</a:t>
            </a:r>
            <a:r>
              <a:rPr lang="en-US" sz="2400" baseline="300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C. It’s during autumn that many exhibitions, music concerts and sports tournaments are held in Japan.</a:t>
            </a:r>
            <a:endParaRPr lang="lt-LT"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Japan's weather in Winter, from December to February, is quite dry and sunny along the Pacific coast and the temperatures rarely drop below 0°C. The temperatures drop as you move north, with the Central and Northern regions experiencing snowfall. Southern Japan is relatively temperate and experiences a mild winter.</a:t>
            </a:r>
            <a:endParaRPr lang="lt-LT" sz="2400" b="1" dirty="0">
              <a:latin typeface="Times New Roman" panose="02020603050405020304" pitchFamily="18" charset="0"/>
              <a:cs typeface="Times New Roman" panose="02020603050405020304" pitchFamily="18" charset="0"/>
            </a:endParaRPr>
          </a:p>
          <a:p>
            <a:endParaRPr lang="lt-LT" dirty="0"/>
          </a:p>
        </p:txBody>
      </p:sp>
    </p:spTree>
    <p:extLst>
      <p:ext uri="{BB962C8B-B14F-4D97-AF65-F5344CB8AC3E}">
        <p14:creationId xmlns:p14="http://schemas.microsoft.com/office/powerpoint/2010/main" val="1221104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B9878CB-BDFF-439D-866C-FC713F8388E1}"/>
              </a:ext>
            </a:extLst>
          </p:cNvPr>
          <p:cNvSpPr>
            <a:spLocks noGrp="1"/>
          </p:cNvSpPr>
          <p:nvPr>
            <p:ph type="title"/>
          </p:nvPr>
        </p:nvSpPr>
        <p:spPr/>
        <p:txBody>
          <a:bodyPr/>
          <a:lstStyle/>
          <a:p>
            <a:pPr algn="ctr"/>
            <a:r>
              <a:rPr lang="lt-LT" dirty="0" err="1"/>
              <a:t>Possible</a:t>
            </a:r>
            <a:r>
              <a:rPr lang="lt-LT" dirty="0"/>
              <a:t> </a:t>
            </a:r>
            <a:r>
              <a:rPr lang="lt-LT" dirty="0" err="1"/>
              <a:t>emergencies</a:t>
            </a:r>
            <a:endParaRPr lang="lt-LT" dirty="0"/>
          </a:p>
        </p:txBody>
      </p:sp>
      <p:sp>
        <p:nvSpPr>
          <p:cNvPr id="3" name="Turinio vietos rezervavimo ženklas 2">
            <a:extLst>
              <a:ext uri="{FF2B5EF4-FFF2-40B4-BE49-F238E27FC236}">
                <a16:creationId xmlns:a16="http://schemas.microsoft.com/office/drawing/2014/main" id="{2E2D0A48-C25F-4833-9786-94F61E39BCAD}"/>
              </a:ext>
            </a:extLst>
          </p:cNvPr>
          <p:cNvSpPr>
            <a:spLocks noGrp="1"/>
          </p:cNvSpPr>
          <p:nvPr>
            <p:ph idx="1"/>
          </p:nvPr>
        </p:nvSpPr>
        <p:spPr>
          <a:xfrm>
            <a:off x="6176512" y="1534489"/>
            <a:ext cx="5253487" cy="4345104"/>
          </a:xfrm>
        </p:spPr>
        <p:txBody>
          <a:bodyPr>
            <a:normAutofit fontScale="92500" lnSpcReduction="10000"/>
          </a:bodyPr>
          <a:lstStyle/>
          <a:p>
            <a:r>
              <a:rPr lang="en-US" dirty="0"/>
              <a:t>A major earthquake with a magnitude of between 7 and 8 is highly likely in most undersea areas along the Japan Trench off eastern Japan within the next 30 </a:t>
            </a:r>
            <a:r>
              <a:rPr lang="en-US" dirty="0" smtClean="0"/>
              <a:t>years.</a:t>
            </a:r>
          </a:p>
          <a:p>
            <a:r>
              <a:rPr lang="en-US" dirty="0"/>
              <a:t>The government’s Earthquake Research Committee classified as category 3 most undersea areas along the trench, which sits off the Pacific coast from Aomori Prefecture to Ibaraki Prefecture. The classification means the probability of such a major quake is estimated to be 26 percent or higher over the period</a:t>
            </a:r>
            <a:r>
              <a:rPr lang="en-US" dirty="0" smtClean="0"/>
              <a:t>.</a:t>
            </a:r>
          </a:p>
          <a:p>
            <a:r>
              <a:rPr lang="en-US" dirty="0"/>
              <a:t>“The possibility of a quake with a magnitude of up to around 8 along the trench remains high,” said </a:t>
            </a:r>
            <a:r>
              <a:rPr lang="en-US" dirty="0" err="1"/>
              <a:t>Naoshi</a:t>
            </a:r>
            <a:r>
              <a:rPr lang="en-US" dirty="0"/>
              <a:t> Hirata, chairman of the committee</a:t>
            </a:r>
            <a:r>
              <a:rPr lang="en-US" dirty="0" smtClean="0"/>
              <a:t>.</a:t>
            </a:r>
          </a:p>
        </p:txBody>
      </p:sp>
      <p:pic>
        <p:nvPicPr>
          <p:cNvPr id="3076" name="Picture 4" descr="Dial 119 to Call an Ambulance in Jap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1534489"/>
            <a:ext cx="4433977" cy="331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588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EMERGENCY PHONE NUMBERS</a:t>
            </a:r>
            <a:endParaRPr lang="en-US" dirty="0"/>
          </a:p>
        </p:txBody>
      </p:sp>
      <p:pic>
        <p:nvPicPr>
          <p:cNvPr id="1026" name="Picture 2" descr="Image result for japan emergency phone number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3076" y="1874517"/>
            <a:ext cx="7375525" cy="3933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530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FF98CDB-187F-4FBD-805F-549CA1F46D07}"/>
              </a:ext>
            </a:extLst>
          </p:cNvPr>
          <p:cNvSpPr>
            <a:spLocks noGrp="1"/>
          </p:cNvSpPr>
          <p:nvPr>
            <p:ph type="title"/>
          </p:nvPr>
        </p:nvSpPr>
        <p:spPr/>
        <p:txBody>
          <a:bodyPr/>
          <a:lstStyle/>
          <a:p>
            <a:pPr algn="ctr"/>
            <a:r>
              <a:rPr lang="lt-LT" dirty="0" smtClean="0"/>
              <a:t>emergencies </a:t>
            </a:r>
            <a:r>
              <a:rPr lang="lt-LT" dirty="0"/>
              <a:t>in past 5 years</a:t>
            </a:r>
          </a:p>
        </p:txBody>
      </p:sp>
      <p:sp>
        <p:nvSpPr>
          <p:cNvPr id="3" name="Turinio vietos rezervavimo ženklas 2">
            <a:extLst>
              <a:ext uri="{FF2B5EF4-FFF2-40B4-BE49-F238E27FC236}">
                <a16:creationId xmlns:a16="http://schemas.microsoft.com/office/drawing/2014/main" id="{64A1AED1-DE35-470F-9344-9455BC8A82D3}"/>
              </a:ext>
            </a:extLst>
          </p:cNvPr>
          <p:cNvSpPr>
            <a:spLocks noGrp="1"/>
          </p:cNvSpPr>
          <p:nvPr>
            <p:ph idx="1"/>
          </p:nvPr>
        </p:nvSpPr>
        <p:spPr>
          <a:xfrm>
            <a:off x="6374922" y="2286001"/>
            <a:ext cx="5055078" cy="3593591"/>
          </a:xfrm>
        </p:spPr>
        <p:txBody>
          <a:bodyPr>
            <a:normAutofit fontScale="77500" lnSpcReduction="20000"/>
          </a:bodyPr>
          <a:lstStyle/>
          <a:p>
            <a:r>
              <a:rPr lang="lt-LT" sz="2400" dirty="0" err="1">
                <a:latin typeface="Times New Roman" panose="02020603050405020304" pitchFamily="18" charset="0"/>
                <a:cs typeface="Times New Roman" panose="02020603050405020304" pitchFamily="18" charset="0"/>
              </a:rPr>
              <a:t>Hiroshima</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landslides</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on</a:t>
            </a:r>
            <a:r>
              <a:rPr lang="lt-LT" sz="2400" dirty="0">
                <a:latin typeface="Times New Roman" panose="02020603050405020304" pitchFamily="18" charset="0"/>
                <a:cs typeface="Times New Roman" panose="02020603050405020304" pitchFamily="18" charset="0"/>
              </a:rPr>
              <a:t> 20 </a:t>
            </a:r>
            <a:r>
              <a:rPr lang="lt-LT" sz="2400" dirty="0" err="1">
                <a:latin typeface="Times New Roman" panose="02020603050405020304" pitchFamily="18" charset="0"/>
                <a:cs typeface="Times New Roman" panose="02020603050405020304" pitchFamily="18" charset="0"/>
              </a:rPr>
              <a:t>August</a:t>
            </a:r>
            <a:r>
              <a:rPr lang="lt-LT" sz="2400" dirty="0">
                <a:latin typeface="Times New Roman" panose="02020603050405020304" pitchFamily="18" charset="0"/>
                <a:cs typeface="Times New Roman" panose="02020603050405020304" pitchFamily="18" charset="0"/>
              </a:rPr>
              <a:t> 2014,</a:t>
            </a:r>
          </a:p>
          <a:p>
            <a:r>
              <a:rPr lang="lt-LT" sz="2400" dirty="0" err="1">
                <a:latin typeface="Times New Roman" panose="02020603050405020304" pitchFamily="18" charset="0"/>
                <a:cs typeface="Times New Roman" panose="02020603050405020304" pitchFamily="18" charset="0"/>
              </a:rPr>
              <a:t>Mount</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Ontake</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eruption</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on</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September</a:t>
            </a:r>
            <a:r>
              <a:rPr lang="lt-LT" sz="2400" dirty="0">
                <a:latin typeface="Times New Roman" panose="02020603050405020304" pitchFamily="18" charset="0"/>
                <a:cs typeface="Times New Roman" panose="02020603050405020304" pitchFamily="18" charset="0"/>
              </a:rPr>
              <a:t> 27, 2014,</a:t>
            </a:r>
          </a:p>
          <a:p>
            <a:r>
              <a:rPr lang="lt-LT" sz="2400" dirty="0" err="1">
                <a:latin typeface="Times New Roman" panose="02020603050405020304" pitchFamily="18" charset="0"/>
                <a:cs typeface="Times New Roman" panose="02020603050405020304" pitchFamily="18" charset="0"/>
              </a:rPr>
              <a:t>Ogasawara-shoto</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Seihō</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Oki</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Jishin</a:t>
            </a:r>
            <a:r>
              <a:rPr lang="lt-LT" sz="2400" dirty="0">
                <a:latin typeface="Times New Roman" panose="02020603050405020304" pitchFamily="18" charset="0"/>
                <a:cs typeface="Times New Roman" panose="02020603050405020304" pitchFamily="18" charset="0"/>
              </a:rPr>
              <a:t> (</a:t>
            </a:r>
            <a:r>
              <a:rPr lang="lt-LT" sz="2400" i="1" dirty="0">
                <a:latin typeface="Times New Roman" panose="02020603050405020304" pitchFamily="18" charset="0"/>
                <a:cs typeface="Times New Roman" panose="02020603050405020304" pitchFamily="18" charset="0"/>
              </a:rPr>
              <a:t>Bonin </a:t>
            </a:r>
            <a:r>
              <a:rPr lang="lt-LT" sz="2400" i="1" dirty="0" err="1">
                <a:latin typeface="Times New Roman" panose="02020603050405020304" pitchFamily="18" charset="0"/>
                <a:cs typeface="Times New Roman" panose="02020603050405020304" pitchFamily="18" charset="0"/>
              </a:rPr>
              <a:t>Islands</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on</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May</a:t>
            </a:r>
            <a:r>
              <a:rPr lang="lt-LT" sz="2400" dirty="0">
                <a:latin typeface="Times New Roman" panose="02020603050405020304" pitchFamily="18" charset="0"/>
                <a:cs typeface="Times New Roman" panose="02020603050405020304" pitchFamily="18" charset="0"/>
              </a:rPr>
              <a:t> 30, 2015,</a:t>
            </a:r>
          </a:p>
          <a:p>
            <a:r>
              <a:rPr lang="lt-LT" sz="2400" dirty="0">
                <a:latin typeface="Times New Roman" panose="02020603050405020304" pitchFamily="18" charset="0"/>
                <a:cs typeface="Times New Roman" panose="02020603050405020304" pitchFamily="18" charset="0"/>
              </a:rPr>
              <a:t>Kumamoto earthquakes </a:t>
            </a:r>
            <a:r>
              <a:rPr lang="lt-LT" sz="2400" dirty="0" err="1">
                <a:latin typeface="Times New Roman" panose="02020603050405020304" pitchFamily="18" charset="0"/>
                <a:cs typeface="Times New Roman" panose="02020603050405020304" pitchFamily="18" charset="0"/>
              </a:rPr>
              <a:t>on</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April</a:t>
            </a:r>
            <a:r>
              <a:rPr lang="lt-LT" sz="2400" dirty="0">
                <a:latin typeface="Times New Roman" panose="02020603050405020304" pitchFamily="18" charset="0"/>
                <a:cs typeface="Times New Roman" panose="02020603050405020304" pitchFamily="18" charset="0"/>
              </a:rPr>
              <a:t> 14 </a:t>
            </a:r>
            <a:r>
              <a:rPr lang="lt-LT" sz="2400" dirty="0" err="1">
                <a:latin typeface="Times New Roman" panose="02020603050405020304" pitchFamily="18" charset="0"/>
                <a:cs typeface="Times New Roman" panose="02020603050405020304" pitchFamily="18" charset="0"/>
              </a:rPr>
              <a:t>and</a:t>
            </a:r>
            <a:r>
              <a:rPr lang="lt-LT" sz="2400" dirty="0">
                <a:latin typeface="Times New Roman" panose="02020603050405020304" pitchFamily="18" charset="0"/>
                <a:cs typeface="Times New Roman" panose="02020603050405020304" pitchFamily="18" charset="0"/>
              </a:rPr>
              <a:t> 16, 2016 </a:t>
            </a:r>
          </a:p>
          <a:p>
            <a:r>
              <a:rPr lang="lt-LT" sz="2400" dirty="0" err="1">
                <a:latin typeface="Times New Roman" panose="02020603050405020304" pitchFamily="18" charset="0"/>
                <a:cs typeface="Times New Roman" panose="02020603050405020304" pitchFamily="18" charset="0"/>
              </a:rPr>
              <a:t>Fukushima</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earthquake</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on</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November</a:t>
            </a:r>
            <a:r>
              <a:rPr lang="lt-LT" sz="2400" dirty="0">
                <a:latin typeface="Times New Roman" panose="02020603050405020304" pitchFamily="18" charset="0"/>
                <a:cs typeface="Times New Roman" panose="02020603050405020304" pitchFamily="18" charset="0"/>
              </a:rPr>
              <a:t> 22, 2016</a:t>
            </a:r>
          </a:p>
          <a:p>
            <a:r>
              <a:rPr lang="lt-LT" sz="2400" dirty="0">
                <a:latin typeface="Times New Roman" panose="02020603050405020304" pitchFamily="18" charset="0"/>
                <a:cs typeface="Times New Roman" panose="02020603050405020304" pitchFamily="18" charset="0"/>
              </a:rPr>
              <a:t>Osaka </a:t>
            </a:r>
            <a:r>
              <a:rPr lang="lt-LT" sz="2400" dirty="0" err="1">
                <a:latin typeface="Times New Roman" panose="02020603050405020304" pitchFamily="18" charset="0"/>
                <a:cs typeface="Times New Roman" panose="02020603050405020304" pitchFamily="18" charset="0"/>
              </a:rPr>
              <a:t>earthquake</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on</a:t>
            </a:r>
            <a:r>
              <a:rPr lang="lt-LT" sz="2400" dirty="0">
                <a:latin typeface="Times New Roman" panose="02020603050405020304" pitchFamily="18" charset="0"/>
                <a:cs typeface="Times New Roman" panose="02020603050405020304" pitchFamily="18" charset="0"/>
              </a:rPr>
              <a:t> June 18, 2018</a:t>
            </a:r>
          </a:p>
          <a:p>
            <a:r>
              <a:rPr lang="lt-LT" sz="2400" dirty="0" err="1">
                <a:latin typeface="Times New Roman" panose="02020603050405020304" pitchFamily="18" charset="0"/>
                <a:cs typeface="Times New Roman" panose="02020603050405020304" pitchFamily="18" charset="0"/>
              </a:rPr>
              <a:t>Hokkaido</a:t>
            </a:r>
            <a:r>
              <a:rPr lang="lt-LT" sz="2400" dirty="0">
                <a:latin typeface="Times New Roman" panose="02020603050405020304" pitchFamily="18" charset="0"/>
                <a:cs typeface="Times New Roman" panose="02020603050405020304" pitchFamily="18" charset="0"/>
              </a:rPr>
              <a:t> Eastern </a:t>
            </a:r>
            <a:r>
              <a:rPr lang="lt-LT" sz="2400" dirty="0" err="1">
                <a:latin typeface="Times New Roman" panose="02020603050405020304" pitchFamily="18" charset="0"/>
                <a:cs typeface="Times New Roman" panose="02020603050405020304" pitchFamily="18" charset="0"/>
              </a:rPr>
              <a:t>Iburi</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earthquake</a:t>
            </a:r>
            <a:r>
              <a:rPr lang="lt-LT" sz="2400" dirty="0">
                <a:latin typeface="Times New Roman" panose="02020603050405020304" pitchFamily="18" charset="0"/>
                <a:cs typeface="Times New Roman" panose="02020603050405020304" pitchFamily="18" charset="0"/>
              </a:rPr>
              <a:t> </a:t>
            </a:r>
            <a:r>
              <a:rPr lang="lt-LT" sz="2400" dirty="0" err="1">
                <a:latin typeface="Times New Roman" panose="02020603050405020304" pitchFamily="18" charset="0"/>
                <a:cs typeface="Times New Roman" panose="02020603050405020304" pitchFamily="18" charset="0"/>
              </a:rPr>
              <a:t>on</a:t>
            </a:r>
            <a:r>
              <a:rPr lang="lt-LT" sz="2400" dirty="0">
                <a:latin typeface="Times New Roman" panose="02020603050405020304" pitchFamily="18" charset="0"/>
                <a:cs typeface="Times New Roman" panose="02020603050405020304" pitchFamily="18" charset="0"/>
              </a:rPr>
              <a:t> 6 </a:t>
            </a:r>
            <a:r>
              <a:rPr lang="lt-LT" sz="2400" dirty="0" err="1">
                <a:latin typeface="Times New Roman" panose="02020603050405020304" pitchFamily="18" charset="0"/>
                <a:cs typeface="Times New Roman" panose="02020603050405020304" pitchFamily="18" charset="0"/>
              </a:rPr>
              <a:t>September</a:t>
            </a:r>
            <a:r>
              <a:rPr lang="lt-LT" sz="2400" dirty="0">
                <a:latin typeface="Times New Roman" panose="02020603050405020304" pitchFamily="18" charset="0"/>
                <a:cs typeface="Times New Roman" panose="02020603050405020304" pitchFamily="18" charset="0"/>
              </a:rPr>
              <a:t> 2018.</a:t>
            </a:r>
          </a:p>
          <a:p>
            <a:endParaRPr lang="lt-LT" dirty="0"/>
          </a:p>
          <a:p>
            <a:endParaRPr lang="lt-LT" dirty="0"/>
          </a:p>
        </p:txBody>
      </p:sp>
      <p:pic>
        <p:nvPicPr>
          <p:cNvPr id="4098" name="Picture 2" descr="Hiroshi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2286001"/>
            <a:ext cx="4786813"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546303"/>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2046</TotalTime>
  <Words>1654</Words>
  <Application>Microsoft Office PowerPoint</Application>
  <PresentationFormat>Widescreen</PresentationFormat>
  <Paragraphs>119</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-apple-system</vt:lpstr>
      <vt:lpstr>Arial</vt:lpstr>
      <vt:lpstr>Gill Sans MT</vt:lpstr>
      <vt:lpstr>Impact</vt:lpstr>
      <vt:lpstr>メイリオ</vt:lpstr>
      <vt:lpstr>Times New Roman</vt:lpstr>
      <vt:lpstr>Badge</vt:lpstr>
      <vt:lpstr>日本 JAPAN</vt:lpstr>
      <vt:lpstr>Location</vt:lpstr>
      <vt:lpstr>population</vt:lpstr>
      <vt:lpstr>religion</vt:lpstr>
      <vt:lpstr>climate</vt:lpstr>
      <vt:lpstr>climate</vt:lpstr>
      <vt:lpstr>Possible emergencies</vt:lpstr>
      <vt:lpstr>EMERGENCY PHONE NUMBERS</vt:lpstr>
      <vt:lpstr>emergencies in past 5 years</vt:lpstr>
      <vt:lpstr>SOCIAL DISASTERS Riots</vt:lpstr>
      <vt:lpstr>SOCIAL DISASTERS riots</vt:lpstr>
      <vt:lpstr>SOCIAL DISASTERS riots</vt:lpstr>
      <vt:lpstr>SOCIAL DISASTERS wars</vt:lpstr>
      <vt:lpstr>Ecological disasters</vt:lpstr>
      <vt:lpstr>Natural types of disasters</vt:lpstr>
      <vt:lpstr>NATURAL DISASTERS IN THE PAST 5 YEARS</vt:lpstr>
      <vt:lpstr>2018 JAPAN FLOODS</vt:lpstr>
      <vt:lpstr>2018 Hokkaido Eastern Iburi earthquake  </vt:lpstr>
      <vt:lpstr>2018 Osaka earthquake</vt:lpstr>
      <vt:lpstr>2016 Kumamoto earthquakes</vt:lpstr>
      <vt:lpstr>2014 Hiroshima landslides</vt:lpstr>
      <vt:lpstr>2014 Mount Ontake eruption </vt:lpstr>
      <vt:lpstr>“BIGGEST” NATURAL disasters Great Kantō earthquake, 1923 </vt:lpstr>
      <vt:lpstr>“BIGGEST” NATURAL disasters Nankaidō earthquake, 1946 </vt:lpstr>
      <vt:lpstr>“BIGGEST” NATURAL disasters Tonankai earthquake, 1944 </vt:lpstr>
      <vt:lpstr>“BIGGEST” NATURAL disasters Great Hanshin earthquake, 1995 </vt:lpstr>
      <vt:lpstr>“BIGGEST” NATURAL disasters Tōhoku earthquake and tsunami, 2011 </vt:lpstr>
      <vt:lpstr>TECHNICAL DISASTERS Fukushima nuclear disaster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日本 JAPAN</dc:title>
  <dc:creator>Dziugas Peciulevicius</dc:creator>
  <cp:lastModifiedBy>Dziugas Peciulevicius</cp:lastModifiedBy>
  <cp:revision>43</cp:revision>
  <dcterms:created xsi:type="dcterms:W3CDTF">2019-03-04T13:19:17Z</dcterms:created>
  <dcterms:modified xsi:type="dcterms:W3CDTF">2019-03-26T16:41:23Z</dcterms:modified>
</cp:coreProperties>
</file>